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8" r:id="rId3"/>
    <p:sldId id="267" r:id="rId4"/>
    <p:sldId id="268" r:id="rId5"/>
    <p:sldId id="265" r:id="rId6"/>
    <p:sldId id="259" r:id="rId7"/>
    <p:sldId id="264" r:id="rId8"/>
    <p:sldId id="260" r:id="rId9"/>
    <p:sldId id="261" r:id="rId10"/>
    <p:sldId id="266" r:id="rId11"/>
    <p:sldId id="263"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1/24/2024</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917015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19909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7916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33844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236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7497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06546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500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625064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9591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1/24/2024</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6155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1/24/2024</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310879353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05" r:id="rId6"/>
    <p:sldLayoutId id="2147483701" r:id="rId7"/>
    <p:sldLayoutId id="2147483702" r:id="rId8"/>
    <p:sldLayoutId id="2147483703" r:id="rId9"/>
    <p:sldLayoutId id="2147483704" r:id="rId10"/>
    <p:sldLayoutId id="2147483706"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ucation@watercressline.co.u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watercressline.co.uk/education-experienc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education@watercressline.co.uk"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descr="A train on the tracks&#10;&#10;Description automatically generated">
            <a:extLst>
              <a:ext uri="{FF2B5EF4-FFF2-40B4-BE49-F238E27FC236}">
                <a16:creationId xmlns:a16="http://schemas.microsoft.com/office/drawing/2014/main" id="{B5244C48-CA0F-88ED-C99B-FB5464815700}"/>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4872" r="2262" b="-1"/>
          <a:stretch/>
        </p:blipFill>
        <p:spPr>
          <a:xfrm>
            <a:off x="20" y="10"/>
            <a:ext cx="12188931" cy="6857990"/>
          </a:xfrm>
          <a:prstGeom prst="rect">
            <a:avLst/>
          </a:prstGeom>
        </p:spPr>
      </p:pic>
      <p:sp>
        <p:nvSpPr>
          <p:cNvPr id="2" name="Title 1">
            <a:extLst>
              <a:ext uri="{FF2B5EF4-FFF2-40B4-BE49-F238E27FC236}">
                <a16:creationId xmlns:a16="http://schemas.microsoft.com/office/drawing/2014/main" id="{EECB201A-6042-C331-8904-EDF322577F5D}"/>
              </a:ext>
            </a:extLst>
          </p:cNvPr>
          <p:cNvSpPr>
            <a:spLocks noGrp="1"/>
          </p:cNvSpPr>
          <p:nvPr>
            <p:ph type="ctrTitle"/>
          </p:nvPr>
        </p:nvSpPr>
        <p:spPr>
          <a:xfrm>
            <a:off x="1527048" y="1124712"/>
            <a:ext cx="9144000" cy="3063240"/>
          </a:xfrm>
        </p:spPr>
        <p:txBody>
          <a:bodyPr>
            <a:normAutofit/>
          </a:bodyPr>
          <a:lstStyle/>
          <a:p>
            <a:pPr algn="ctr"/>
            <a:r>
              <a:rPr lang="en-GB" dirty="0"/>
              <a:t>Welcome to the Watercress Line! </a:t>
            </a:r>
          </a:p>
        </p:txBody>
      </p:sp>
      <p:sp>
        <p:nvSpPr>
          <p:cNvPr id="3" name="Subtitle 2">
            <a:extLst>
              <a:ext uri="{FF2B5EF4-FFF2-40B4-BE49-F238E27FC236}">
                <a16:creationId xmlns:a16="http://schemas.microsoft.com/office/drawing/2014/main" id="{F5E8DD6B-EDF4-F727-2666-B65439FB560A}"/>
              </a:ext>
            </a:extLst>
          </p:cNvPr>
          <p:cNvSpPr>
            <a:spLocks noGrp="1"/>
          </p:cNvSpPr>
          <p:nvPr>
            <p:ph type="subTitle" idx="1"/>
          </p:nvPr>
        </p:nvSpPr>
        <p:spPr>
          <a:xfrm>
            <a:off x="1527048" y="4599432"/>
            <a:ext cx="9144000" cy="1227520"/>
          </a:xfrm>
        </p:spPr>
        <p:txBody>
          <a:bodyPr>
            <a:normAutofit lnSpcReduction="10000"/>
          </a:bodyPr>
          <a:lstStyle/>
          <a:p>
            <a:pPr algn="ctr"/>
            <a:r>
              <a:rPr lang="en-GB" sz="3200" b="1" dirty="0"/>
              <a:t>A Pre visit visual story and guide for schools and learning groups</a:t>
            </a:r>
          </a:p>
          <a:p>
            <a:pPr algn="ctr"/>
            <a:r>
              <a:rPr lang="en-GB" sz="3200" dirty="0">
                <a:hlinkClick r:id="rId3"/>
              </a:rPr>
              <a:t>education@watercressline.co.uk</a:t>
            </a:r>
            <a:r>
              <a:rPr lang="en-GB" sz="3200" dirty="0"/>
              <a:t> </a:t>
            </a:r>
          </a:p>
        </p:txBody>
      </p:sp>
      <p:sp>
        <p:nvSpPr>
          <p:cNvPr id="11" name="Rectangle 6">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571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1141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EC68-765C-18B2-84B4-46C704357C6C}"/>
              </a:ext>
            </a:extLst>
          </p:cNvPr>
          <p:cNvSpPr>
            <a:spLocks noGrp="1"/>
          </p:cNvSpPr>
          <p:nvPr>
            <p:ph type="title"/>
          </p:nvPr>
        </p:nvSpPr>
        <p:spPr/>
        <p:txBody>
          <a:bodyPr>
            <a:normAutofit fontScale="90000"/>
          </a:bodyPr>
          <a:lstStyle/>
          <a:p>
            <a:r>
              <a:rPr lang="en-GB" dirty="0"/>
              <a:t>Our education workshops: for more details see </a:t>
            </a:r>
            <a:r>
              <a:rPr lang="en-GB" dirty="0">
                <a:hlinkClick r:id="rId2"/>
              </a:rPr>
              <a:t>www.watercressline.co.uk/education-experiences</a:t>
            </a:r>
            <a:r>
              <a:rPr lang="en-GB" dirty="0"/>
              <a:t> </a:t>
            </a:r>
          </a:p>
        </p:txBody>
      </p:sp>
      <p:sp>
        <p:nvSpPr>
          <p:cNvPr id="3" name="Content Placeholder 2">
            <a:extLst>
              <a:ext uri="{FF2B5EF4-FFF2-40B4-BE49-F238E27FC236}">
                <a16:creationId xmlns:a16="http://schemas.microsoft.com/office/drawing/2014/main" id="{2BBFE629-8CAA-F0FB-2615-E3738B4E0B76}"/>
              </a:ext>
            </a:extLst>
          </p:cNvPr>
          <p:cNvSpPr>
            <a:spLocks noGrp="1"/>
          </p:cNvSpPr>
          <p:nvPr>
            <p:ph idx="1"/>
          </p:nvPr>
        </p:nvSpPr>
        <p:spPr/>
        <p:txBody>
          <a:bodyPr/>
          <a:lstStyle/>
          <a:p>
            <a:r>
              <a:rPr lang="en-GB" b="1" dirty="0"/>
              <a:t>Operation Pied Piper: escape to the country: </a:t>
            </a:r>
            <a:r>
              <a:rPr lang="en-GB" dirty="0"/>
              <a:t>dress an evacuee and come to the countryside. Discover and imagine what it was like for children to be sent away to unknown places in the country! Take part in our make do and mend, wartime music, packing a suitcase and guessing the rations. Also meet an evacuee (dependent on availability). Do some fire guard training with our resident ARP warden</a:t>
            </a:r>
          </a:p>
          <a:p>
            <a:r>
              <a:rPr lang="en-GB" b="1" dirty="0"/>
              <a:t>Victorians and the railway: </a:t>
            </a:r>
            <a:r>
              <a:rPr lang="en-GB" dirty="0"/>
              <a:t>discover when, how and why the railway was built in this part of Hampshire, what effects and benefits did it bring to the area and why is the railway called the Watercress Line. </a:t>
            </a:r>
          </a:p>
          <a:p>
            <a:r>
              <a:rPr lang="en-GB" b="1" dirty="0"/>
              <a:t>Little Locos express: </a:t>
            </a:r>
            <a:r>
              <a:rPr lang="en-GB" dirty="0"/>
              <a:t>discover some of the jobs that railway people do, can you fit together the cogs and gears to make them go and help build a giant bridge using the foam bricks for the train to cross </a:t>
            </a:r>
          </a:p>
        </p:txBody>
      </p:sp>
    </p:spTree>
    <p:extLst>
      <p:ext uri="{BB962C8B-B14F-4D97-AF65-F5344CB8AC3E}">
        <p14:creationId xmlns:p14="http://schemas.microsoft.com/office/powerpoint/2010/main" val="324201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4" name="Rectangle 23">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61FDB5-85BA-249C-F314-CBB0A19954EB}"/>
              </a:ext>
            </a:extLst>
          </p:cNvPr>
          <p:cNvSpPr>
            <a:spLocks noGrp="1"/>
          </p:cNvSpPr>
          <p:nvPr>
            <p:ph type="title"/>
          </p:nvPr>
        </p:nvSpPr>
        <p:spPr>
          <a:xfrm>
            <a:off x="890338" y="1563810"/>
            <a:ext cx="4512086" cy="4814036"/>
          </a:xfrm>
        </p:spPr>
        <p:txBody>
          <a:bodyPr vert="horz" lIns="91440" tIns="45720" rIns="91440" bIns="45720" rtlCol="0" anchor="b">
            <a:normAutofit/>
          </a:bodyPr>
          <a:lstStyle/>
          <a:p>
            <a:pPr>
              <a:lnSpc>
                <a:spcPct val="90000"/>
              </a:lnSpc>
            </a:pPr>
            <a:r>
              <a:rPr lang="en-US" sz="6000" dirty="0"/>
              <a:t>We look forward to welcoming you to the railway soon</a:t>
            </a:r>
            <a:br>
              <a:rPr lang="en-US" sz="3800" dirty="0"/>
            </a:br>
            <a:br>
              <a:rPr lang="en-US" sz="3800" dirty="0"/>
            </a:br>
            <a:br>
              <a:rPr lang="en-US" sz="3800" dirty="0"/>
            </a:br>
            <a:br>
              <a:rPr lang="en-US" sz="3800" dirty="0"/>
            </a:br>
            <a:endParaRPr lang="en-US" sz="3800" dirty="0"/>
          </a:p>
        </p:txBody>
      </p:sp>
      <p:sp>
        <p:nvSpPr>
          <p:cNvPr id="26" name="Rectangle 6">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27432"/>
          </a:xfrm>
          <a:custGeom>
            <a:avLst/>
            <a:gdLst>
              <a:gd name="connsiteX0" fmla="*/ 0 w 3474720"/>
              <a:gd name="connsiteY0" fmla="*/ 0 h 27432"/>
              <a:gd name="connsiteX1" fmla="*/ 660197 w 3474720"/>
              <a:gd name="connsiteY1" fmla="*/ 0 h 27432"/>
              <a:gd name="connsiteX2" fmla="*/ 1355141 w 3474720"/>
              <a:gd name="connsiteY2" fmla="*/ 0 h 27432"/>
              <a:gd name="connsiteX3" fmla="*/ 2084832 w 3474720"/>
              <a:gd name="connsiteY3" fmla="*/ 0 h 27432"/>
              <a:gd name="connsiteX4" fmla="*/ 2814523 w 3474720"/>
              <a:gd name="connsiteY4" fmla="*/ 0 h 27432"/>
              <a:gd name="connsiteX5" fmla="*/ 3474720 w 3474720"/>
              <a:gd name="connsiteY5" fmla="*/ 0 h 27432"/>
              <a:gd name="connsiteX6" fmla="*/ 3474720 w 3474720"/>
              <a:gd name="connsiteY6" fmla="*/ 27432 h 27432"/>
              <a:gd name="connsiteX7" fmla="*/ 2710282 w 3474720"/>
              <a:gd name="connsiteY7" fmla="*/ 27432 h 27432"/>
              <a:gd name="connsiteX8" fmla="*/ 1945843 w 3474720"/>
              <a:gd name="connsiteY8" fmla="*/ 27432 h 27432"/>
              <a:gd name="connsiteX9" fmla="*/ 1250899 w 3474720"/>
              <a:gd name="connsiteY9" fmla="*/ 27432 h 27432"/>
              <a:gd name="connsiteX10" fmla="*/ 0 w 3474720"/>
              <a:gd name="connsiteY10" fmla="*/ 27432 h 27432"/>
              <a:gd name="connsiteX11" fmla="*/ 0 w 3474720"/>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474720" h="27432" fill="none" extrusionOk="0">
                <a:moveTo>
                  <a:pt x="0" y="0"/>
                </a:moveTo>
                <a:cubicBezTo>
                  <a:pt x="307185" y="-8713"/>
                  <a:pt x="392307" y="-13121"/>
                  <a:pt x="660197" y="0"/>
                </a:cubicBezTo>
                <a:cubicBezTo>
                  <a:pt x="928087" y="13121"/>
                  <a:pt x="1167029" y="-2668"/>
                  <a:pt x="1355141" y="0"/>
                </a:cubicBezTo>
                <a:cubicBezTo>
                  <a:pt x="1543253" y="2668"/>
                  <a:pt x="1739408" y="-6709"/>
                  <a:pt x="2084832" y="0"/>
                </a:cubicBezTo>
                <a:cubicBezTo>
                  <a:pt x="2430256" y="6709"/>
                  <a:pt x="2538889" y="29706"/>
                  <a:pt x="2814523" y="0"/>
                </a:cubicBezTo>
                <a:cubicBezTo>
                  <a:pt x="3090157" y="-29706"/>
                  <a:pt x="3152920" y="-15446"/>
                  <a:pt x="3474720" y="0"/>
                </a:cubicBezTo>
                <a:cubicBezTo>
                  <a:pt x="3473554" y="7395"/>
                  <a:pt x="3474765" y="21864"/>
                  <a:pt x="3474720" y="27432"/>
                </a:cubicBezTo>
                <a:cubicBezTo>
                  <a:pt x="3275380" y="12730"/>
                  <a:pt x="2958934" y="10130"/>
                  <a:pt x="2710282" y="27432"/>
                </a:cubicBezTo>
                <a:cubicBezTo>
                  <a:pt x="2461630" y="44734"/>
                  <a:pt x="2131168" y="43757"/>
                  <a:pt x="1945843" y="27432"/>
                </a:cubicBezTo>
                <a:cubicBezTo>
                  <a:pt x="1760518" y="11107"/>
                  <a:pt x="1444829" y="-3738"/>
                  <a:pt x="1250899" y="27432"/>
                </a:cubicBezTo>
                <a:cubicBezTo>
                  <a:pt x="1056969" y="58602"/>
                  <a:pt x="444992" y="52761"/>
                  <a:pt x="0" y="27432"/>
                </a:cubicBezTo>
                <a:cubicBezTo>
                  <a:pt x="-503" y="20663"/>
                  <a:pt x="1168" y="5855"/>
                  <a:pt x="0" y="0"/>
                </a:cubicBezTo>
                <a:close/>
              </a:path>
              <a:path w="3474720" h="27432" stroke="0" extrusionOk="0">
                <a:moveTo>
                  <a:pt x="0" y="0"/>
                </a:moveTo>
                <a:cubicBezTo>
                  <a:pt x="300114" y="-5103"/>
                  <a:pt x="525093" y="-25284"/>
                  <a:pt x="660197" y="0"/>
                </a:cubicBezTo>
                <a:cubicBezTo>
                  <a:pt x="795301" y="25284"/>
                  <a:pt x="1023172" y="17955"/>
                  <a:pt x="1250899" y="0"/>
                </a:cubicBezTo>
                <a:cubicBezTo>
                  <a:pt x="1478626" y="-17955"/>
                  <a:pt x="1782079" y="-27844"/>
                  <a:pt x="2015338" y="0"/>
                </a:cubicBezTo>
                <a:cubicBezTo>
                  <a:pt x="2248597" y="27844"/>
                  <a:pt x="2491007" y="27648"/>
                  <a:pt x="2675534" y="0"/>
                </a:cubicBezTo>
                <a:cubicBezTo>
                  <a:pt x="2860061" y="-27648"/>
                  <a:pt x="3088679" y="-3661"/>
                  <a:pt x="3474720" y="0"/>
                </a:cubicBezTo>
                <a:cubicBezTo>
                  <a:pt x="3474913" y="12649"/>
                  <a:pt x="3473732" y="17989"/>
                  <a:pt x="3474720" y="27432"/>
                </a:cubicBezTo>
                <a:cubicBezTo>
                  <a:pt x="3317198" y="15714"/>
                  <a:pt x="2959205" y="52182"/>
                  <a:pt x="2779776" y="27432"/>
                </a:cubicBezTo>
                <a:cubicBezTo>
                  <a:pt x="2600347" y="2682"/>
                  <a:pt x="2382660" y="-684"/>
                  <a:pt x="2015338" y="27432"/>
                </a:cubicBezTo>
                <a:cubicBezTo>
                  <a:pt x="1648016" y="55548"/>
                  <a:pt x="1641073" y="39646"/>
                  <a:pt x="1424635" y="27432"/>
                </a:cubicBezTo>
                <a:cubicBezTo>
                  <a:pt x="1208197" y="15218"/>
                  <a:pt x="1021559" y="15893"/>
                  <a:pt x="729691" y="27432"/>
                </a:cubicBezTo>
                <a:cubicBezTo>
                  <a:pt x="437823" y="38971"/>
                  <a:pt x="153856" y="-2647"/>
                  <a:pt x="0" y="27432"/>
                </a:cubicBezTo>
                <a:cubicBezTo>
                  <a:pt x="1300" y="19678"/>
                  <a:pt x="-86" y="12044"/>
                  <a:pt x="0" y="0"/>
                </a:cubicBezTo>
                <a:close/>
              </a:path>
            </a:pathLst>
          </a:custGeom>
          <a:solidFill>
            <a:srgbClr val="61A9FC"/>
          </a:solidFill>
          <a:ln w="38100" cap="rnd">
            <a:solidFill>
              <a:srgbClr val="61A9FC"/>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group of people standing on a green staircase&#10;&#10;Description automatically generated">
            <a:extLst>
              <a:ext uri="{FF2B5EF4-FFF2-40B4-BE49-F238E27FC236}">
                <a16:creationId xmlns:a16="http://schemas.microsoft.com/office/drawing/2014/main" id="{9E9FC4D8-0213-FA78-1298-BF81A7017E2A}"/>
              </a:ext>
            </a:extLst>
          </p:cNvPr>
          <p:cNvPicPr>
            <a:picLocks noChangeAspect="1"/>
          </p:cNvPicPr>
          <p:nvPr/>
        </p:nvPicPr>
        <p:blipFill rotWithShape="1">
          <a:blip r:embed="rId2">
            <a:extLst>
              <a:ext uri="{28A0092B-C50C-407E-A947-70E740481C1C}">
                <a14:useLocalDpi xmlns:a14="http://schemas.microsoft.com/office/drawing/2010/main" val="0"/>
              </a:ext>
            </a:extLst>
          </a:blip>
          <a:srcRect t="14551" r="-1" b="1067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71346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A train on the tracks&#10;&#10;Description automatically generated">
            <a:extLst>
              <a:ext uri="{FF2B5EF4-FFF2-40B4-BE49-F238E27FC236}">
                <a16:creationId xmlns:a16="http://schemas.microsoft.com/office/drawing/2014/main" id="{B5244C48-CA0F-88ED-C99B-FB5464815700}"/>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4872" r="2262" b="-1"/>
          <a:stretch/>
        </p:blipFill>
        <p:spPr>
          <a:xfrm>
            <a:off x="20" y="10"/>
            <a:ext cx="12188931" cy="6857990"/>
          </a:xfrm>
          <a:prstGeom prst="rect">
            <a:avLst/>
          </a:prstGeom>
        </p:spPr>
      </p:pic>
      <p:sp>
        <p:nvSpPr>
          <p:cNvPr id="2" name="Title 1">
            <a:extLst>
              <a:ext uri="{FF2B5EF4-FFF2-40B4-BE49-F238E27FC236}">
                <a16:creationId xmlns:a16="http://schemas.microsoft.com/office/drawing/2014/main" id="{EECB201A-6042-C331-8904-EDF322577F5D}"/>
              </a:ext>
            </a:extLst>
          </p:cNvPr>
          <p:cNvSpPr>
            <a:spLocks noGrp="1"/>
          </p:cNvSpPr>
          <p:nvPr>
            <p:ph type="ctrTitle"/>
          </p:nvPr>
        </p:nvSpPr>
        <p:spPr>
          <a:xfrm>
            <a:off x="1527048" y="1124712"/>
            <a:ext cx="9144000" cy="3063240"/>
          </a:xfrm>
        </p:spPr>
        <p:txBody>
          <a:bodyPr>
            <a:normAutofit/>
          </a:bodyPr>
          <a:lstStyle/>
          <a:p>
            <a:pPr algn="ctr"/>
            <a:r>
              <a:rPr lang="en-GB" dirty="0"/>
              <a:t>Welcome to the Watercress Line! </a:t>
            </a:r>
          </a:p>
        </p:txBody>
      </p:sp>
      <p:sp>
        <p:nvSpPr>
          <p:cNvPr id="3" name="Subtitle 2">
            <a:extLst>
              <a:ext uri="{FF2B5EF4-FFF2-40B4-BE49-F238E27FC236}">
                <a16:creationId xmlns:a16="http://schemas.microsoft.com/office/drawing/2014/main" id="{F5E8DD6B-EDF4-F727-2666-B65439FB560A}"/>
              </a:ext>
            </a:extLst>
          </p:cNvPr>
          <p:cNvSpPr>
            <a:spLocks noGrp="1"/>
          </p:cNvSpPr>
          <p:nvPr>
            <p:ph type="subTitle" idx="1"/>
          </p:nvPr>
        </p:nvSpPr>
        <p:spPr>
          <a:xfrm>
            <a:off x="1527048" y="4599432"/>
            <a:ext cx="9144000" cy="1227520"/>
          </a:xfrm>
        </p:spPr>
        <p:txBody>
          <a:bodyPr>
            <a:normAutofit lnSpcReduction="10000"/>
          </a:bodyPr>
          <a:lstStyle/>
          <a:p>
            <a:pPr algn="ctr"/>
            <a:r>
              <a:rPr lang="en-GB" sz="3200" b="1" dirty="0"/>
              <a:t>A Pre visit visual story and guide for schools and learning groups</a:t>
            </a:r>
          </a:p>
          <a:p>
            <a:pPr algn="ctr"/>
            <a:r>
              <a:rPr lang="en-GB" sz="3200" dirty="0">
                <a:hlinkClick r:id="rId3"/>
              </a:rPr>
              <a:t>education@watercressline.co.uk</a:t>
            </a:r>
            <a:r>
              <a:rPr lang="en-GB" sz="3200" dirty="0"/>
              <a:t> </a:t>
            </a:r>
          </a:p>
        </p:txBody>
      </p:sp>
    </p:spTree>
    <p:extLst>
      <p:ext uri="{BB962C8B-B14F-4D97-AF65-F5344CB8AC3E}">
        <p14:creationId xmlns:p14="http://schemas.microsoft.com/office/powerpoint/2010/main" val="2640273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717805-2676-BB57-9D35-598D3DFD61B6}"/>
              </a:ext>
            </a:extLst>
          </p:cNvPr>
          <p:cNvSpPr>
            <a:spLocks noGrp="1"/>
          </p:cNvSpPr>
          <p:nvPr>
            <p:ph type="title"/>
          </p:nvPr>
        </p:nvSpPr>
        <p:spPr>
          <a:xfrm>
            <a:off x="5297762" y="329184"/>
            <a:ext cx="6251110" cy="1783080"/>
          </a:xfrm>
        </p:spPr>
        <p:txBody>
          <a:bodyPr anchor="b">
            <a:normAutofit/>
          </a:bodyPr>
          <a:lstStyle/>
          <a:p>
            <a:r>
              <a:rPr lang="en-GB" sz="7200"/>
              <a:t>What do we do? </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1E78366-66D0-6AC7-5BC3-4B621BE33425}"/>
              </a:ext>
            </a:extLst>
          </p:cNvPr>
          <p:cNvSpPr>
            <a:spLocks noGrp="1"/>
          </p:cNvSpPr>
          <p:nvPr>
            <p:ph idx="1"/>
          </p:nvPr>
        </p:nvSpPr>
        <p:spPr>
          <a:xfrm>
            <a:off x="4819649" y="2706624"/>
            <a:ext cx="7267575" cy="4123944"/>
          </a:xfrm>
        </p:spPr>
        <p:txBody>
          <a:bodyPr>
            <a:normAutofit lnSpcReduction="10000"/>
          </a:bodyPr>
          <a:lstStyle/>
          <a:p>
            <a:pPr>
              <a:lnSpc>
                <a:spcPct val="100000"/>
              </a:lnSpc>
            </a:pPr>
            <a:r>
              <a:rPr lang="en-GB" sz="2400" dirty="0"/>
              <a:t>We run Hampshire’s very own steam railway between the towns of Alresford (near to Winchester) and Alton in the east of Hampshire. </a:t>
            </a:r>
          </a:p>
          <a:p>
            <a:pPr>
              <a:lnSpc>
                <a:spcPct val="100000"/>
              </a:lnSpc>
            </a:pPr>
            <a:r>
              <a:rPr lang="en-GB" sz="2400" dirty="0"/>
              <a:t>We have a collection of over 20 diesel and steam locomotives, some of which we borrow from other railways, others are our own and belong to different groups who look after them and restore them to fully working condition</a:t>
            </a:r>
          </a:p>
          <a:p>
            <a:pPr>
              <a:lnSpc>
                <a:spcPct val="100000"/>
              </a:lnSpc>
            </a:pPr>
            <a:r>
              <a:rPr lang="en-GB" sz="2400" dirty="0"/>
              <a:t>We have 4 historic stations (Alresford, Ropley, Medstead &amp; Four Marks and Alton) which people can visit to see what was like along the line from the 1930s to the late 1950s. </a:t>
            </a:r>
          </a:p>
          <a:p>
            <a:pPr>
              <a:lnSpc>
                <a:spcPct val="100000"/>
              </a:lnSpc>
            </a:pPr>
            <a:r>
              <a:rPr lang="en-GB" sz="2400" dirty="0"/>
              <a:t>We look after a fleet of locomotives from the last era of steam to the first generation of diesel locomotives and the all of the railway buildings and things that make the railway work from the 1880s to today. </a:t>
            </a:r>
          </a:p>
        </p:txBody>
      </p:sp>
      <p:pic>
        <p:nvPicPr>
          <p:cNvPr id="5" name="Picture 4" descr="Close-up of train wheels">
            <a:extLst>
              <a:ext uri="{FF2B5EF4-FFF2-40B4-BE49-F238E27FC236}">
                <a16:creationId xmlns:a16="http://schemas.microsoft.com/office/drawing/2014/main" id="{D774C709-431A-1400-2DD1-FBE83691136C}"/>
              </a:ext>
            </a:extLst>
          </p:cNvPr>
          <p:cNvPicPr>
            <a:picLocks noChangeAspect="1"/>
          </p:cNvPicPr>
          <p:nvPr/>
        </p:nvPicPr>
        <p:blipFill rotWithShape="1">
          <a:blip r:embed="rId2"/>
          <a:srcRect l="18613" r="36055"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Tree>
    <p:extLst>
      <p:ext uri="{BB962C8B-B14F-4D97-AF65-F5344CB8AC3E}">
        <p14:creationId xmlns:p14="http://schemas.microsoft.com/office/powerpoint/2010/main" val="2790712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Content Placeholder 12" descr="A group of children looking out a window&#10;&#10;Description automatically generated">
            <a:extLst>
              <a:ext uri="{FF2B5EF4-FFF2-40B4-BE49-F238E27FC236}">
                <a16:creationId xmlns:a16="http://schemas.microsoft.com/office/drawing/2014/main" id="{2C48B2D6-A8C7-DD0E-50B8-9D4EA6CFE1C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0" y="-22"/>
            <a:ext cx="12191977" cy="6858022"/>
          </a:xfrm>
          <a:prstGeom prst="rect">
            <a:avLst/>
          </a:prstGeom>
        </p:spPr>
      </p:pic>
      <p:sp>
        <p:nvSpPr>
          <p:cNvPr id="20" name="Rectangle 1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18FD66-BB5E-3A55-B085-E0149BB99194}"/>
              </a:ext>
            </a:extLst>
          </p:cNvPr>
          <p:cNvSpPr>
            <a:spLocks noGrp="1"/>
          </p:cNvSpPr>
          <p:nvPr>
            <p:ph type="title"/>
          </p:nvPr>
        </p:nvSpPr>
        <p:spPr>
          <a:xfrm>
            <a:off x="512837" y="1644367"/>
            <a:ext cx="7278224" cy="4775093"/>
          </a:xfrm>
        </p:spPr>
        <p:txBody>
          <a:bodyPr vert="horz" lIns="91440" tIns="45720" rIns="91440" bIns="45720" rtlCol="0" anchor="t">
            <a:normAutofit fontScale="90000"/>
          </a:bodyPr>
          <a:lstStyle/>
          <a:p>
            <a:r>
              <a:rPr lang="en-US" sz="6600" dirty="0">
                <a:solidFill>
                  <a:schemeClr val="bg1"/>
                </a:solidFill>
              </a:rPr>
              <a:t>You will take an exciting trip behind our steam locomotives across the Hampshire countryside – what will you see and hear?</a:t>
            </a:r>
          </a:p>
        </p:txBody>
      </p:sp>
      <p:sp>
        <p:nvSpPr>
          <p:cNvPr id="22" name="Rectangle 2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3549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9" name="Content Placeholder 8" descr="A group of people standing next to a train&#10;&#10;Description automatically generated">
            <a:extLst>
              <a:ext uri="{FF2B5EF4-FFF2-40B4-BE49-F238E27FC236}">
                <a16:creationId xmlns:a16="http://schemas.microsoft.com/office/drawing/2014/main" id="{12C733A3-173C-A854-7286-03970E7873E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556" r="1" b="1"/>
          <a:stretch/>
        </p:blipFill>
        <p:spPr>
          <a:xfrm>
            <a:off x="-3050" y="8985"/>
            <a:ext cx="12191977" cy="6858022"/>
          </a:xfrm>
          <a:prstGeom prst="rect">
            <a:avLst/>
          </a:prstGeom>
        </p:spPr>
      </p:pic>
      <p:sp>
        <p:nvSpPr>
          <p:cNvPr id="16" name="Rectangle 1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E815F8-FAD5-9236-C775-A188D1541AA3}"/>
              </a:ext>
            </a:extLst>
          </p:cNvPr>
          <p:cNvSpPr>
            <a:spLocks noGrp="1"/>
          </p:cNvSpPr>
          <p:nvPr>
            <p:ph type="title"/>
          </p:nvPr>
        </p:nvSpPr>
        <p:spPr>
          <a:xfrm>
            <a:off x="3062383" y="5395936"/>
            <a:ext cx="9340289" cy="1514696"/>
          </a:xfrm>
        </p:spPr>
        <p:txBody>
          <a:bodyPr vert="horz" lIns="91440" tIns="45720" rIns="91440" bIns="45720" rtlCol="0" anchor="t">
            <a:noAutofit/>
          </a:bodyPr>
          <a:lstStyle/>
          <a:p>
            <a:r>
              <a:rPr lang="en-US" sz="3600" dirty="0">
                <a:solidFill>
                  <a:schemeClr val="bg1"/>
                </a:solidFill>
              </a:rPr>
              <a:t>You will have the chance to explore our historic station at </a:t>
            </a:r>
            <a:r>
              <a:rPr lang="en-US" sz="3600" dirty="0" err="1">
                <a:solidFill>
                  <a:schemeClr val="bg1"/>
                </a:solidFill>
              </a:rPr>
              <a:t>Ropley</a:t>
            </a:r>
            <a:r>
              <a:rPr lang="en-US" sz="3600" dirty="0">
                <a:solidFill>
                  <a:schemeClr val="bg1"/>
                </a:solidFill>
              </a:rPr>
              <a:t> which is home to our locomotives and learning workshops   </a:t>
            </a:r>
          </a:p>
        </p:txBody>
      </p:sp>
      <p:sp>
        <p:nvSpPr>
          <p:cNvPr id="18" name="Rectangle 1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262626">
                  <a:alpha val="24000"/>
                </a:srgbClr>
              </a:gs>
              <a:gs pos="85000">
                <a:srgbClr val="262626">
                  <a:alpha val="45000"/>
                </a:srgb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236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C29C59CE-9D5A-4E64-9F64-161998AB2D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82E574-2C2F-EA7D-04E3-0D069566FF71}"/>
              </a:ext>
            </a:extLst>
          </p:cNvPr>
          <p:cNvSpPr>
            <a:spLocks noGrp="1"/>
          </p:cNvSpPr>
          <p:nvPr>
            <p:ph type="title"/>
          </p:nvPr>
        </p:nvSpPr>
        <p:spPr>
          <a:xfrm>
            <a:off x="6501809" y="365125"/>
            <a:ext cx="5220586" cy="2068086"/>
          </a:xfrm>
        </p:spPr>
        <p:txBody>
          <a:bodyPr anchor="b">
            <a:normAutofit/>
          </a:bodyPr>
          <a:lstStyle/>
          <a:p>
            <a:endParaRPr lang="en-GB" dirty="0"/>
          </a:p>
        </p:txBody>
      </p:sp>
      <p:pic>
        <p:nvPicPr>
          <p:cNvPr id="4098" name="Picture 2" descr="A train on the tracks&#10;&#10;Description automatically generated">
            <a:extLst>
              <a:ext uri="{FF2B5EF4-FFF2-40B4-BE49-F238E27FC236}">
                <a16:creationId xmlns:a16="http://schemas.microsoft.com/office/drawing/2014/main" id="{C7AB06CA-FE16-9749-D4BE-E30951C143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833" b="6381"/>
          <a:stretch/>
        </p:blipFill>
        <p:spPr bwMode="auto">
          <a:xfrm>
            <a:off x="2" y="10"/>
            <a:ext cx="2873113" cy="2520143"/>
          </a:xfrm>
          <a:custGeom>
            <a:avLst/>
            <a:gdLst/>
            <a:ahLst/>
            <a:cxnLst/>
            <a:rect l="l" t="t" r="r" b="b"/>
            <a:pathLst>
              <a:path w="2873113" h="2520153">
                <a:moveTo>
                  <a:pt x="0" y="0"/>
                </a:moveTo>
                <a:lnTo>
                  <a:pt x="2863050" y="0"/>
                </a:lnTo>
                <a:lnTo>
                  <a:pt x="2860357" y="23417"/>
                </a:lnTo>
                <a:cubicBezTo>
                  <a:pt x="2854714" y="58297"/>
                  <a:pt x="2848787" y="93209"/>
                  <a:pt x="2846577" y="128562"/>
                </a:cubicBezTo>
                <a:cubicBezTo>
                  <a:pt x="2835325" y="313204"/>
                  <a:pt x="2844701" y="497594"/>
                  <a:pt x="2857292" y="681606"/>
                </a:cubicBezTo>
                <a:cubicBezTo>
                  <a:pt x="2874974" y="930009"/>
                  <a:pt x="2873501" y="1179283"/>
                  <a:pt x="2852872" y="1427485"/>
                </a:cubicBezTo>
                <a:cubicBezTo>
                  <a:pt x="2831655" y="1647555"/>
                  <a:pt x="2835660" y="1869138"/>
                  <a:pt x="2864794" y="2088415"/>
                </a:cubicBezTo>
                <a:cubicBezTo>
                  <a:pt x="2882609" y="2212685"/>
                  <a:pt x="2866535" y="2338091"/>
                  <a:pt x="2864794" y="2462992"/>
                </a:cubicBezTo>
                <a:lnTo>
                  <a:pt x="2863832" y="2503401"/>
                </a:lnTo>
                <a:lnTo>
                  <a:pt x="2759379" y="2506812"/>
                </a:lnTo>
                <a:cubicBezTo>
                  <a:pt x="2718815" y="2505399"/>
                  <a:pt x="2678327" y="2501250"/>
                  <a:pt x="2638141" y="2494371"/>
                </a:cubicBezTo>
                <a:cubicBezTo>
                  <a:pt x="2542898" y="2477013"/>
                  <a:pt x="2447655" y="2484775"/>
                  <a:pt x="2352412" y="2491125"/>
                </a:cubicBezTo>
                <a:cubicBezTo>
                  <a:pt x="2090938" y="2508483"/>
                  <a:pt x="1829464" y="2529652"/>
                  <a:pt x="1567101" y="2515539"/>
                </a:cubicBezTo>
                <a:cubicBezTo>
                  <a:pt x="1511098" y="2512576"/>
                  <a:pt x="1456492" y="2499593"/>
                  <a:pt x="1400871" y="2494229"/>
                </a:cubicBezTo>
                <a:cubicBezTo>
                  <a:pt x="1239211" y="2478564"/>
                  <a:pt x="1078187" y="2496912"/>
                  <a:pt x="916909" y="2504391"/>
                </a:cubicBezTo>
                <a:cubicBezTo>
                  <a:pt x="738423" y="2515144"/>
                  <a:pt x="559493" y="2512971"/>
                  <a:pt x="381262" y="2497899"/>
                </a:cubicBezTo>
                <a:cubicBezTo>
                  <a:pt x="284495" y="2488444"/>
                  <a:pt x="187601" y="2485233"/>
                  <a:pt x="90675" y="2486397"/>
                </a:cubicBezTo>
                <a:lnTo>
                  <a:pt x="0" y="2490996"/>
                </a:lnTo>
                <a:close/>
              </a:path>
            </a:pathLst>
          </a:custGeom>
          <a:noFill/>
          <a:extLst>
            <a:ext uri="{909E8E84-426E-40DD-AFC4-6F175D3DCCD1}">
              <a14:hiddenFill xmlns:a14="http://schemas.microsoft.com/office/drawing/2010/main">
                <a:solidFill>
                  <a:srgbClr val="FFFFFF"/>
                </a:solidFill>
              </a14:hiddenFill>
            </a:ext>
          </a:extLst>
        </p:spPr>
      </p:pic>
      <p:pic>
        <p:nvPicPr>
          <p:cNvPr id="7" name="Picture 6" descr="A couple of young girls holding flags&#10;&#10;Description automatically generated">
            <a:extLst>
              <a:ext uri="{FF2B5EF4-FFF2-40B4-BE49-F238E27FC236}">
                <a16:creationId xmlns:a16="http://schemas.microsoft.com/office/drawing/2014/main" id="{8CD6B89B-4256-904B-AC1E-E54D67412518}"/>
              </a:ext>
            </a:extLst>
          </p:cNvPr>
          <p:cNvPicPr>
            <a:picLocks noChangeAspect="1"/>
          </p:cNvPicPr>
          <p:nvPr/>
        </p:nvPicPr>
        <p:blipFill rotWithShape="1">
          <a:blip r:embed="rId3">
            <a:extLst>
              <a:ext uri="{28A0092B-C50C-407E-A947-70E740481C1C}">
                <a14:useLocalDpi xmlns:a14="http://schemas.microsoft.com/office/drawing/2010/main" val="0"/>
              </a:ext>
            </a:extLst>
          </a:blip>
          <a:srcRect l="319" r="4" b="4"/>
          <a:stretch/>
        </p:blipFill>
        <p:spPr>
          <a:xfrm>
            <a:off x="3060436" y="10"/>
            <a:ext cx="2843573" cy="2524624"/>
          </a:xfrm>
          <a:custGeom>
            <a:avLst/>
            <a:gdLst/>
            <a:ahLst/>
            <a:cxnLst/>
            <a:rect l="l" t="t" r="r" b="b"/>
            <a:pathLst>
              <a:path w="2843573" h="2524634">
                <a:moveTo>
                  <a:pt x="26682" y="0"/>
                </a:moveTo>
                <a:lnTo>
                  <a:pt x="2822452" y="0"/>
                </a:lnTo>
                <a:lnTo>
                  <a:pt x="2820993" y="10824"/>
                </a:lnTo>
                <a:cubicBezTo>
                  <a:pt x="2808235" y="122326"/>
                  <a:pt x="2818697" y="233190"/>
                  <a:pt x="2829285" y="343799"/>
                </a:cubicBezTo>
                <a:cubicBezTo>
                  <a:pt x="2840997" y="479092"/>
                  <a:pt x="2837348" y="615270"/>
                  <a:pt x="2818441" y="749749"/>
                </a:cubicBezTo>
                <a:cubicBezTo>
                  <a:pt x="2807788" y="840800"/>
                  <a:pt x="2808044" y="932796"/>
                  <a:pt x="2819207" y="1023783"/>
                </a:cubicBezTo>
                <a:cubicBezTo>
                  <a:pt x="2837578" y="1193205"/>
                  <a:pt x="2863349" y="1363775"/>
                  <a:pt x="2819207" y="1534090"/>
                </a:cubicBezTo>
                <a:cubicBezTo>
                  <a:pt x="2800453" y="1606554"/>
                  <a:pt x="2806449" y="1682589"/>
                  <a:pt x="2816911" y="1756456"/>
                </a:cubicBezTo>
                <a:cubicBezTo>
                  <a:pt x="2833853" y="1883025"/>
                  <a:pt x="2834796" y="2011227"/>
                  <a:pt x="2819717" y="2138038"/>
                </a:cubicBezTo>
                <a:cubicBezTo>
                  <a:pt x="2811335" y="2205118"/>
                  <a:pt x="2811679" y="2273002"/>
                  <a:pt x="2820738" y="2339992"/>
                </a:cubicBezTo>
                <a:cubicBezTo>
                  <a:pt x="2827117" y="2381582"/>
                  <a:pt x="2826415" y="2423364"/>
                  <a:pt x="2825315" y="2465177"/>
                </a:cubicBezTo>
                <a:lnTo>
                  <a:pt x="2825058" y="2479654"/>
                </a:lnTo>
                <a:lnTo>
                  <a:pt x="2679762" y="2483128"/>
                </a:lnTo>
                <a:cubicBezTo>
                  <a:pt x="2618897" y="2485860"/>
                  <a:pt x="2558084" y="2490067"/>
                  <a:pt x="2497351" y="2496347"/>
                </a:cubicBezTo>
                <a:cubicBezTo>
                  <a:pt x="2332771" y="2513422"/>
                  <a:pt x="2168953" y="2506649"/>
                  <a:pt x="2004501" y="2503544"/>
                </a:cubicBezTo>
                <a:cubicBezTo>
                  <a:pt x="1819728" y="2500017"/>
                  <a:pt x="1634831" y="2501710"/>
                  <a:pt x="1450058" y="2501710"/>
                </a:cubicBezTo>
                <a:cubicBezTo>
                  <a:pt x="1369673" y="2501992"/>
                  <a:pt x="1289796" y="2497193"/>
                  <a:pt x="1209792" y="2489009"/>
                </a:cubicBezTo>
                <a:cubicBezTo>
                  <a:pt x="1093723" y="2477295"/>
                  <a:pt x="978288" y="2491407"/>
                  <a:pt x="863997" y="2510177"/>
                </a:cubicBezTo>
                <a:cubicBezTo>
                  <a:pt x="784361" y="2521298"/>
                  <a:pt x="704102" y="2526010"/>
                  <a:pt x="623857" y="2524289"/>
                </a:cubicBezTo>
                <a:cubicBezTo>
                  <a:pt x="427783" y="2524430"/>
                  <a:pt x="232091" y="2514693"/>
                  <a:pt x="36524" y="2497052"/>
                </a:cubicBezTo>
                <a:lnTo>
                  <a:pt x="13350" y="2496674"/>
                </a:lnTo>
                <a:lnTo>
                  <a:pt x="17533" y="2292198"/>
                </a:lnTo>
                <a:cubicBezTo>
                  <a:pt x="19808" y="2209062"/>
                  <a:pt x="21290" y="2125926"/>
                  <a:pt x="17874" y="2042789"/>
                </a:cubicBezTo>
                <a:cubicBezTo>
                  <a:pt x="8899" y="1823109"/>
                  <a:pt x="-1415" y="1603430"/>
                  <a:pt x="13052" y="1383876"/>
                </a:cubicBezTo>
                <a:cubicBezTo>
                  <a:pt x="22963" y="1233390"/>
                  <a:pt x="35957" y="1082147"/>
                  <a:pt x="31938" y="930905"/>
                </a:cubicBezTo>
                <a:cubicBezTo>
                  <a:pt x="27652" y="775629"/>
                  <a:pt x="13587" y="620983"/>
                  <a:pt x="3274" y="466086"/>
                </a:cubicBezTo>
                <a:cubicBezTo>
                  <a:pt x="-4187" y="352451"/>
                  <a:pt x="1117" y="238378"/>
                  <a:pt x="19079" y="125790"/>
                </a:cubicBezTo>
                <a:cubicBezTo>
                  <a:pt x="25442" y="85647"/>
                  <a:pt x="27250" y="45378"/>
                  <a:pt x="26899" y="5094"/>
                </a:cubicBezTo>
                <a:close/>
              </a:path>
            </a:pathLst>
          </a:custGeom>
        </p:spPr>
      </p:pic>
      <p:sp>
        <p:nvSpPr>
          <p:cNvPr id="4107" name="Rectangle 6">
            <a:extLst>
              <a:ext uri="{FF2B5EF4-FFF2-40B4-BE49-F238E27FC236}">
                <a16:creationId xmlns:a16="http://schemas.microsoft.com/office/drawing/2014/main" id="{929F6B8E-6D40-4EF2-A291-E05EF59F4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1809" y="26072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61AD77"/>
          </a:solidFill>
          <a:ln w="38100" cap="rnd">
            <a:solidFill>
              <a:srgbClr val="61AD77"/>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group of children looking out a window&#10;&#10;Description automatically generated">
            <a:extLst>
              <a:ext uri="{FF2B5EF4-FFF2-40B4-BE49-F238E27FC236}">
                <a16:creationId xmlns:a16="http://schemas.microsoft.com/office/drawing/2014/main" id="{AA855205-A552-1816-548B-8031F38301BA}"/>
              </a:ext>
            </a:extLst>
          </p:cNvPr>
          <p:cNvPicPr>
            <a:picLocks noChangeAspect="1"/>
          </p:cNvPicPr>
          <p:nvPr/>
        </p:nvPicPr>
        <p:blipFill rotWithShape="1">
          <a:blip r:embed="rId4">
            <a:extLst>
              <a:ext uri="{28A0092B-C50C-407E-A947-70E740481C1C}">
                <a14:useLocalDpi xmlns:a14="http://schemas.microsoft.com/office/drawing/2010/main" val="0"/>
              </a:ext>
            </a:extLst>
          </a:blip>
          <a:srcRect l="361" r="-2" b="-2"/>
          <a:stretch/>
        </p:blipFill>
        <p:spPr>
          <a:xfrm>
            <a:off x="1" y="2716076"/>
            <a:ext cx="5909625" cy="4141924"/>
          </a:xfrm>
          <a:custGeom>
            <a:avLst/>
            <a:gdLst/>
            <a:ahLst/>
            <a:cxnLst/>
            <a:rect l="l" t="t" r="r" b="b"/>
            <a:pathLst>
              <a:path w="5909625" h="4141924">
                <a:moveTo>
                  <a:pt x="1823444" y="1329"/>
                </a:moveTo>
                <a:cubicBezTo>
                  <a:pt x="1893960" y="3895"/>
                  <a:pt x="1964367" y="10183"/>
                  <a:pt x="2034428" y="20181"/>
                </a:cubicBezTo>
                <a:cubicBezTo>
                  <a:pt x="2139449" y="36834"/>
                  <a:pt x="2245360" y="26532"/>
                  <a:pt x="2350889" y="19476"/>
                </a:cubicBezTo>
                <a:cubicBezTo>
                  <a:pt x="2478642" y="10867"/>
                  <a:pt x="2606268" y="6210"/>
                  <a:pt x="2734275" y="20323"/>
                </a:cubicBezTo>
                <a:cubicBezTo>
                  <a:pt x="2825326" y="30483"/>
                  <a:pt x="2916886" y="21029"/>
                  <a:pt x="3008193" y="15383"/>
                </a:cubicBezTo>
                <a:cubicBezTo>
                  <a:pt x="3103486" y="8045"/>
                  <a:pt x="3199137" y="8045"/>
                  <a:pt x="3294430" y="15383"/>
                </a:cubicBezTo>
                <a:cubicBezTo>
                  <a:pt x="3381546" y="22750"/>
                  <a:pt x="3469080" y="21000"/>
                  <a:pt x="3555904" y="10161"/>
                </a:cubicBezTo>
                <a:cubicBezTo>
                  <a:pt x="3657497" y="-1693"/>
                  <a:pt x="3759089" y="7480"/>
                  <a:pt x="3860682" y="16089"/>
                </a:cubicBezTo>
                <a:cubicBezTo>
                  <a:pt x="4039485" y="31472"/>
                  <a:pt x="4218161" y="24557"/>
                  <a:pt x="4396583" y="13266"/>
                </a:cubicBezTo>
                <a:cubicBezTo>
                  <a:pt x="4519422" y="6041"/>
                  <a:pt x="4642589" y="10007"/>
                  <a:pt x="4764856" y="25121"/>
                </a:cubicBezTo>
                <a:cubicBezTo>
                  <a:pt x="4813493" y="30483"/>
                  <a:pt x="4862258" y="29496"/>
                  <a:pt x="4911023" y="30483"/>
                </a:cubicBezTo>
                <a:cubicBezTo>
                  <a:pt x="4915721" y="30625"/>
                  <a:pt x="4920801" y="29108"/>
                  <a:pt x="4925690" y="28984"/>
                </a:cubicBezTo>
                <a:lnTo>
                  <a:pt x="4927821" y="30065"/>
                </a:lnTo>
                <a:lnTo>
                  <a:pt x="4960258" y="27641"/>
                </a:lnTo>
                <a:lnTo>
                  <a:pt x="4964870" y="27986"/>
                </a:lnTo>
                <a:lnTo>
                  <a:pt x="4964882" y="27978"/>
                </a:lnTo>
                <a:cubicBezTo>
                  <a:pt x="4969755" y="27908"/>
                  <a:pt x="4974899" y="29284"/>
                  <a:pt x="4979471" y="28790"/>
                </a:cubicBezTo>
                <a:cubicBezTo>
                  <a:pt x="5154578" y="12123"/>
                  <a:pt x="5330536" y="9611"/>
                  <a:pt x="5505974" y="21310"/>
                </a:cubicBezTo>
                <a:cubicBezTo>
                  <a:pt x="5586740" y="25614"/>
                  <a:pt x="5667442" y="25544"/>
                  <a:pt x="5748129" y="23092"/>
                </a:cubicBezTo>
                <a:lnTo>
                  <a:pt x="5892006" y="15658"/>
                </a:lnTo>
                <a:lnTo>
                  <a:pt x="5894187" y="91357"/>
                </a:lnTo>
                <a:cubicBezTo>
                  <a:pt x="5891252" y="119679"/>
                  <a:pt x="5887042" y="148001"/>
                  <a:pt x="5881429" y="176068"/>
                </a:cubicBezTo>
                <a:cubicBezTo>
                  <a:pt x="5868671" y="240494"/>
                  <a:pt x="5878112" y="303645"/>
                  <a:pt x="5888063" y="367433"/>
                </a:cubicBezTo>
                <a:cubicBezTo>
                  <a:pt x="5896291" y="414790"/>
                  <a:pt x="5896291" y="463218"/>
                  <a:pt x="5888063" y="510574"/>
                </a:cubicBezTo>
                <a:cubicBezTo>
                  <a:pt x="5868926" y="612636"/>
                  <a:pt x="5879515" y="714697"/>
                  <a:pt x="5889083" y="815610"/>
                </a:cubicBezTo>
                <a:cubicBezTo>
                  <a:pt x="5901841" y="951224"/>
                  <a:pt x="5908220" y="1085690"/>
                  <a:pt x="5876326" y="1220284"/>
                </a:cubicBezTo>
                <a:cubicBezTo>
                  <a:pt x="5856296" y="1304994"/>
                  <a:pt x="5872754" y="1390981"/>
                  <a:pt x="5883342" y="1475437"/>
                </a:cubicBezTo>
                <a:cubicBezTo>
                  <a:pt x="5891354" y="1538243"/>
                  <a:pt x="5892298" y="1601751"/>
                  <a:pt x="5886149" y="1664761"/>
                </a:cubicBezTo>
                <a:cubicBezTo>
                  <a:pt x="5876836" y="1760329"/>
                  <a:pt x="5880140" y="1856713"/>
                  <a:pt x="5895972" y="1951426"/>
                </a:cubicBezTo>
                <a:cubicBezTo>
                  <a:pt x="5905362" y="2004791"/>
                  <a:pt x="5901727" y="2059623"/>
                  <a:pt x="5885384" y="2111279"/>
                </a:cubicBezTo>
                <a:cubicBezTo>
                  <a:pt x="5861527" y="2185401"/>
                  <a:pt x="5875943" y="2261054"/>
                  <a:pt x="5885384" y="2335942"/>
                </a:cubicBezTo>
                <a:cubicBezTo>
                  <a:pt x="5899545" y="2453440"/>
                  <a:pt x="5916513" y="2570683"/>
                  <a:pt x="5906434" y="2689584"/>
                </a:cubicBezTo>
                <a:cubicBezTo>
                  <a:pt x="5904839" y="2722155"/>
                  <a:pt x="5900310" y="2754521"/>
                  <a:pt x="5892910" y="2786288"/>
                </a:cubicBezTo>
                <a:cubicBezTo>
                  <a:pt x="5859473" y="2908978"/>
                  <a:pt x="5857980" y="3038188"/>
                  <a:pt x="5888573" y="3161618"/>
                </a:cubicBezTo>
                <a:cubicBezTo>
                  <a:pt x="5920978" y="3294426"/>
                  <a:pt x="5914089" y="3426468"/>
                  <a:pt x="5880791" y="3558127"/>
                </a:cubicBezTo>
                <a:cubicBezTo>
                  <a:pt x="5844074" y="3697862"/>
                  <a:pt x="5840847" y="3844294"/>
                  <a:pt x="5871350" y="3985509"/>
                </a:cubicBezTo>
                <a:lnTo>
                  <a:pt x="5884107" y="4141924"/>
                </a:lnTo>
                <a:lnTo>
                  <a:pt x="0" y="4141924"/>
                </a:lnTo>
                <a:lnTo>
                  <a:pt x="0" y="18996"/>
                </a:lnTo>
                <a:lnTo>
                  <a:pt x="114789" y="16636"/>
                </a:lnTo>
                <a:cubicBezTo>
                  <a:pt x="229350" y="12949"/>
                  <a:pt x="343737" y="7904"/>
                  <a:pt x="457838" y="9315"/>
                </a:cubicBezTo>
                <a:cubicBezTo>
                  <a:pt x="553081" y="10444"/>
                  <a:pt x="648070" y="31612"/>
                  <a:pt x="743567" y="27661"/>
                </a:cubicBezTo>
                <a:cubicBezTo>
                  <a:pt x="1032979" y="16089"/>
                  <a:pt x="1322518" y="19899"/>
                  <a:pt x="1611803" y="4799"/>
                </a:cubicBezTo>
                <a:cubicBezTo>
                  <a:pt x="1682301" y="-85"/>
                  <a:pt x="1752927" y="-1238"/>
                  <a:pt x="1823444" y="1329"/>
                </a:cubicBezTo>
                <a:close/>
              </a:path>
            </a:pathLst>
          </a:custGeom>
        </p:spPr>
      </p:pic>
      <p:pic>
        <p:nvPicPr>
          <p:cNvPr id="9" name="Content Placeholder 8" descr="A group of people standing on a green staircase&#10;&#10;Description automatically generated">
            <a:extLst>
              <a:ext uri="{FF2B5EF4-FFF2-40B4-BE49-F238E27FC236}">
                <a16:creationId xmlns:a16="http://schemas.microsoft.com/office/drawing/2014/main" id="{C9DD3915-1879-ED7A-0270-67097F6F5ADD}"/>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863284" y="2846388"/>
            <a:ext cx="2497931" cy="3330575"/>
          </a:xfrm>
        </p:spPr>
      </p:pic>
      <p:pic>
        <p:nvPicPr>
          <p:cNvPr id="4100" name="Picture 4" descr="Bentley C of E Primary School - This week at Bentley...">
            <a:extLst>
              <a:ext uri="{FF2B5EF4-FFF2-40B4-BE49-F238E27FC236}">
                <a16:creationId xmlns:a16="http://schemas.microsoft.com/office/drawing/2014/main" id="{208B726B-8F16-2B80-78D3-8164FE9A349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1330" y="0"/>
            <a:ext cx="619128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924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6" name="Rectangle 308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E5A31F-5AE1-CAEA-DF6E-B5A3839AEC99}"/>
              </a:ext>
            </a:extLst>
          </p:cNvPr>
          <p:cNvSpPr>
            <a:spLocks noGrp="1"/>
          </p:cNvSpPr>
          <p:nvPr>
            <p:ph type="title"/>
          </p:nvPr>
        </p:nvSpPr>
        <p:spPr>
          <a:xfrm>
            <a:off x="640079" y="325369"/>
            <a:ext cx="5079585" cy="1956841"/>
          </a:xfrm>
        </p:spPr>
        <p:txBody>
          <a:bodyPr anchor="b">
            <a:normAutofit/>
          </a:bodyPr>
          <a:lstStyle/>
          <a:p>
            <a:pPr>
              <a:lnSpc>
                <a:spcPct val="90000"/>
              </a:lnSpc>
            </a:pPr>
            <a:r>
              <a:rPr lang="en-GB" sz="6600" dirty="0"/>
              <a:t>When you arrive…..</a:t>
            </a:r>
          </a:p>
        </p:txBody>
      </p:sp>
      <p:sp>
        <p:nvSpPr>
          <p:cNvPr id="3088"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59D1E1"/>
          </a:solidFill>
          <a:ln w="38100" cap="rnd">
            <a:solidFill>
              <a:srgbClr val="59D1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33DF640-D6E3-5DC7-7E41-64D5C627DB4A}"/>
              </a:ext>
            </a:extLst>
          </p:cNvPr>
          <p:cNvSpPr>
            <a:spLocks noGrp="1"/>
          </p:cNvSpPr>
          <p:nvPr>
            <p:ph idx="1"/>
          </p:nvPr>
        </p:nvSpPr>
        <p:spPr>
          <a:xfrm>
            <a:off x="640080" y="2872899"/>
            <a:ext cx="4243589" cy="3779828"/>
          </a:xfrm>
        </p:spPr>
        <p:txBody>
          <a:bodyPr>
            <a:normAutofit fontScale="92500" lnSpcReduction="20000"/>
          </a:bodyPr>
          <a:lstStyle/>
          <a:p>
            <a:pPr>
              <a:lnSpc>
                <a:spcPct val="100000"/>
              </a:lnSpc>
            </a:pPr>
            <a:r>
              <a:rPr lang="en-GB" sz="2000" dirty="0"/>
              <a:t>You will be met by members of the Education team in our top car park at Ropley or at your starting station (if different)</a:t>
            </a:r>
          </a:p>
          <a:p>
            <a:pPr>
              <a:lnSpc>
                <a:spcPct val="100000"/>
              </a:lnSpc>
            </a:pPr>
            <a:r>
              <a:rPr lang="en-GB" sz="2000" dirty="0"/>
              <a:t>The education team will welcome everyone and give you a health and safety briefing about what to expect and what you will see and do during your visit </a:t>
            </a:r>
          </a:p>
          <a:p>
            <a:pPr>
              <a:lnSpc>
                <a:spcPct val="100000"/>
              </a:lnSpc>
            </a:pPr>
            <a:r>
              <a:rPr lang="en-GB" sz="2000" dirty="0"/>
              <a:t>You will visit the toilets and leave your bags in our waiting room before catching the first train of the day up to Alton.</a:t>
            </a:r>
          </a:p>
          <a:p>
            <a:pPr>
              <a:lnSpc>
                <a:spcPct val="100000"/>
              </a:lnSpc>
            </a:pPr>
            <a:r>
              <a:rPr lang="en-GB" sz="2000" dirty="0"/>
              <a:t>At Alton you can hop off the train and see the historic locomotive swap ends and attach back onto the train to bring it back to Ropley station</a:t>
            </a:r>
          </a:p>
          <a:p>
            <a:pPr>
              <a:lnSpc>
                <a:spcPct val="100000"/>
              </a:lnSpc>
            </a:pPr>
            <a:r>
              <a:rPr lang="en-GB" sz="2000" dirty="0"/>
              <a:t>Then there will be a lunch break and workshop session which are often held in our viewing gallery and education space and other spaces on Platform No.2 </a:t>
            </a:r>
          </a:p>
          <a:p>
            <a:pPr>
              <a:lnSpc>
                <a:spcPct val="100000"/>
              </a:lnSpc>
            </a:pPr>
            <a:endParaRPr lang="en-GB" sz="1500" dirty="0"/>
          </a:p>
        </p:txBody>
      </p:sp>
      <p:pic>
        <p:nvPicPr>
          <p:cNvPr id="3074" name="Picture 2" descr="Watercress Line Education Experiences">
            <a:extLst>
              <a:ext uri="{FF2B5EF4-FFF2-40B4-BE49-F238E27FC236}">
                <a16:creationId xmlns:a16="http://schemas.microsoft.com/office/drawing/2014/main" id="{ACAB858C-92B5-D862-A10B-5C6202700A8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837" r="16979"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9078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345AB-5FD0-698B-5F57-E33A96EE091B}"/>
              </a:ext>
            </a:extLst>
          </p:cNvPr>
          <p:cNvSpPr>
            <a:spLocks noGrp="1"/>
          </p:cNvSpPr>
          <p:nvPr>
            <p:ph type="title"/>
          </p:nvPr>
        </p:nvSpPr>
        <p:spPr/>
        <p:txBody>
          <a:bodyPr/>
          <a:lstStyle/>
          <a:p>
            <a:endParaRPr lang="en-GB"/>
          </a:p>
        </p:txBody>
      </p:sp>
      <p:pic>
        <p:nvPicPr>
          <p:cNvPr id="5" name="Content Placeholder 4" descr="A group of people standing on train tracks&#10;&#10;Description automatically generated">
            <a:extLst>
              <a:ext uri="{FF2B5EF4-FFF2-40B4-BE49-F238E27FC236}">
                <a16:creationId xmlns:a16="http://schemas.microsoft.com/office/drawing/2014/main" id="{E4C68BA2-91CE-CB55-D2F8-A9F0E4A27D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1957198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2B82B-5D5F-9B2C-2820-51DEFA717B65}"/>
              </a:ext>
            </a:extLst>
          </p:cNvPr>
          <p:cNvSpPr>
            <a:spLocks noGrp="1"/>
          </p:cNvSpPr>
          <p:nvPr>
            <p:ph type="title"/>
          </p:nvPr>
        </p:nvSpPr>
        <p:spPr>
          <a:xfrm>
            <a:off x="838200" y="365125"/>
            <a:ext cx="4114800" cy="1325563"/>
          </a:xfrm>
        </p:spPr>
        <p:txBody>
          <a:bodyPr>
            <a:normAutofit fontScale="90000"/>
          </a:bodyPr>
          <a:lstStyle/>
          <a:p>
            <a:r>
              <a:rPr lang="en-GB" dirty="0"/>
              <a:t>What to expect from a visit: workshops </a:t>
            </a:r>
          </a:p>
        </p:txBody>
      </p:sp>
      <p:sp>
        <p:nvSpPr>
          <p:cNvPr id="3" name="Content Placeholder 2">
            <a:extLst>
              <a:ext uri="{FF2B5EF4-FFF2-40B4-BE49-F238E27FC236}">
                <a16:creationId xmlns:a16="http://schemas.microsoft.com/office/drawing/2014/main" id="{9121B499-6764-5DF6-A427-F05E877E52C9}"/>
              </a:ext>
            </a:extLst>
          </p:cNvPr>
          <p:cNvSpPr>
            <a:spLocks noGrp="1"/>
          </p:cNvSpPr>
          <p:nvPr>
            <p:ph idx="1"/>
          </p:nvPr>
        </p:nvSpPr>
        <p:spPr>
          <a:xfrm>
            <a:off x="838200" y="1929384"/>
            <a:ext cx="4267200" cy="4251960"/>
          </a:xfrm>
        </p:spPr>
        <p:txBody>
          <a:bodyPr/>
          <a:lstStyle/>
          <a:p>
            <a:r>
              <a:rPr lang="en-GB" dirty="0"/>
              <a:t>After your train trip you will be met by a staff member and will visit the viewing gallery and education space which is right next door to the Engine shed</a:t>
            </a:r>
          </a:p>
          <a:p>
            <a:r>
              <a:rPr lang="en-GB" dirty="0"/>
              <a:t>We will do a rotation of activities (the activities are dependent on which topic and workshop your teacher has booked as part of your visit). </a:t>
            </a:r>
          </a:p>
          <a:p>
            <a:endParaRPr lang="en-GB" dirty="0"/>
          </a:p>
        </p:txBody>
      </p:sp>
      <p:pic>
        <p:nvPicPr>
          <p:cNvPr id="5122" name="Picture 2" descr="Learning Journeys on the Watercress Line">
            <a:extLst>
              <a:ext uri="{FF2B5EF4-FFF2-40B4-BE49-F238E27FC236}">
                <a16:creationId xmlns:a16="http://schemas.microsoft.com/office/drawing/2014/main" id="{B9EB6FEA-FF76-F7BE-342B-AC19167ED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7879" y="0"/>
            <a:ext cx="687412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114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272D5C-AB6A-1535-0633-C8BB8470EFEF}"/>
              </a:ext>
            </a:extLst>
          </p:cNvPr>
          <p:cNvSpPr>
            <a:spLocks noGrp="1"/>
          </p:cNvSpPr>
          <p:nvPr>
            <p:ph type="title"/>
          </p:nvPr>
        </p:nvSpPr>
        <p:spPr>
          <a:xfrm>
            <a:off x="640080" y="325369"/>
            <a:ext cx="4368602" cy="1956841"/>
          </a:xfrm>
        </p:spPr>
        <p:txBody>
          <a:bodyPr anchor="b">
            <a:normAutofit/>
          </a:bodyPr>
          <a:lstStyle/>
          <a:p>
            <a:pPr>
              <a:lnSpc>
                <a:spcPct val="90000"/>
              </a:lnSpc>
            </a:pPr>
            <a:r>
              <a:rPr lang="en-GB" sz="5600"/>
              <a:t>What to expect from a visit: Self led</a:t>
            </a:r>
          </a:p>
        </p:txBody>
      </p:sp>
      <p:sp>
        <p:nvSpPr>
          <p:cNvPr id="11"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126C659-35EF-1ED5-FACC-6DC7A27978A9}"/>
              </a:ext>
            </a:extLst>
          </p:cNvPr>
          <p:cNvSpPr>
            <a:spLocks noGrp="1"/>
          </p:cNvSpPr>
          <p:nvPr>
            <p:ph idx="1"/>
          </p:nvPr>
        </p:nvSpPr>
        <p:spPr>
          <a:xfrm>
            <a:off x="640080" y="2872899"/>
            <a:ext cx="4243589" cy="3320668"/>
          </a:xfrm>
        </p:spPr>
        <p:txBody>
          <a:bodyPr>
            <a:normAutofit/>
          </a:bodyPr>
          <a:lstStyle/>
          <a:p>
            <a:pPr>
              <a:lnSpc>
                <a:spcPct val="100000"/>
              </a:lnSpc>
            </a:pPr>
            <a:r>
              <a:rPr lang="en-GB" sz="2000"/>
              <a:t>A member of the education team will meet you at our top car park at Ropley or starting station (if starting elsewhere)</a:t>
            </a:r>
          </a:p>
          <a:p>
            <a:pPr>
              <a:lnSpc>
                <a:spcPct val="100000"/>
              </a:lnSpc>
            </a:pPr>
            <a:r>
              <a:rPr lang="en-GB" sz="2000"/>
              <a:t>You will visit the toilets before catching the first train of the day up and down the railway.</a:t>
            </a:r>
          </a:p>
          <a:p>
            <a:pPr>
              <a:lnSpc>
                <a:spcPct val="100000"/>
              </a:lnSpc>
            </a:pPr>
            <a:r>
              <a:rPr lang="en-GB" sz="2000"/>
              <a:t>Once you have completed your railway journey, a member of the education team will be on hand at Ropley to answer any questions or queries that you might have about the railway, its history, engines and stories. </a:t>
            </a:r>
          </a:p>
        </p:txBody>
      </p:sp>
      <p:pic>
        <p:nvPicPr>
          <p:cNvPr id="5" name="Picture 4" descr="Close-up of train wheels">
            <a:extLst>
              <a:ext uri="{FF2B5EF4-FFF2-40B4-BE49-F238E27FC236}">
                <a16:creationId xmlns:a16="http://schemas.microsoft.com/office/drawing/2014/main" id="{AA072243-4CA7-4DD1-D3B1-593BF5CE6626}"/>
              </a:ext>
            </a:extLst>
          </p:cNvPr>
          <p:cNvPicPr>
            <a:picLocks noChangeAspect="1"/>
          </p:cNvPicPr>
          <p:nvPr/>
        </p:nvPicPr>
        <p:blipFill rotWithShape="1">
          <a:blip r:embed="rId2"/>
          <a:srcRect l="7802" r="25244"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61096128"/>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70</TotalTime>
  <Words>729</Words>
  <Application>Microsoft Office PowerPoint</Application>
  <PresentationFormat>Widescreen</PresentationFormat>
  <Paragraphs>31</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The Hand Bold</vt:lpstr>
      <vt:lpstr>The Serif Hand Black</vt:lpstr>
      <vt:lpstr>SketchyVTI</vt:lpstr>
      <vt:lpstr>Welcome to the Watercress Line! </vt:lpstr>
      <vt:lpstr>What do we do? </vt:lpstr>
      <vt:lpstr>You will take an exciting trip behind our steam locomotives across the Hampshire countryside – what will you see and hear?</vt:lpstr>
      <vt:lpstr>You will have the chance to explore our historic station at Ropley which is home to our locomotives and learning workshops   </vt:lpstr>
      <vt:lpstr>PowerPoint Presentation</vt:lpstr>
      <vt:lpstr>When you arrive…..</vt:lpstr>
      <vt:lpstr>PowerPoint Presentation</vt:lpstr>
      <vt:lpstr>What to expect from a visit: workshops </vt:lpstr>
      <vt:lpstr>What to expect from a visit: Self led</vt:lpstr>
      <vt:lpstr>Our education workshops: for more details see www.watercressline.co.uk/education-experiences </vt:lpstr>
      <vt:lpstr>We look forward to welcoming you to the railway soon    </vt:lpstr>
      <vt:lpstr>Welcome to the Watercress Line!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Watercress Line! </dc:title>
  <dc:creator>daniel ball</dc:creator>
  <cp:lastModifiedBy>daniel ball</cp:lastModifiedBy>
  <cp:revision>2</cp:revision>
  <dcterms:created xsi:type="dcterms:W3CDTF">2024-01-24T16:00:51Z</dcterms:created>
  <dcterms:modified xsi:type="dcterms:W3CDTF">2024-01-24T17:11:04Z</dcterms:modified>
</cp:coreProperties>
</file>