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65"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80" d="100"/>
          <a:sy n="80" d="100"/>
        </p:scale>
        <p:origin x="782"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495AC-AF9E-98C3-0CAB-DD4F79805F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F2E9D20-195D-BE57-D834-FF856E44F0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6AF9B52-1346-C4A1-21AD-A3448F5B52CD}"/>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E7AD1CB5-1FCF-99D7-7CAF-8256EC70E0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95544F-8533-AE0E-8898-5070FDC785E3}"/>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1693140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F485F-40C7-CFCD-5838-F6FDDC526DB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CA7D6A1-4559-AEAE-D3CE-69D99FBA6F2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0211C5-6729-B738-314B-5622FC799014}"/>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B5383933-2079-10F4-6A09-0256756FF9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E161E06-B3FB-F63D-29B9-5FBD28E53905}"/>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638901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0E6AC9-BBE4-81BB-8A15-D599356710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723C09-B252-3A01-5D93-A0F511554A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C87880A-8450-4E72-9F5A-8DA5E1813AE5}"/>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B06ABD53-9C5B-9F4F-5681-840DAB0768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C2DE4E-F0B0-CA66-C3DE-3AEBFBA37305}"/>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9014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C37C5-48AE-1248-59D7-BA3E26535D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A36070-63CE-F951-B6FF-04A2FFFB0D8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EDB7C0-DC0A-5F2E-FA31-C32A4A9D791E}"/>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BE51916D-E498-0B14-89FE-32042EC4D2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AA5AFA-8352-C262-A4CC-138DEAA0FEB3}"/>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3322701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9756C-F9EA-792E-61F3-6C21FB8EBC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70A509D-9CD7-8DC0-10BF-DD5DC803EA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3BCFD7D-5E34-D546-32B6-F1FD46B581B5}"/>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BF7AB0DF-F8FB-3C09-2DE3-256E3EE8CD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974D52-BBC5-C4C0-605A-05F1F76198E2}"/>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6361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6CCB6-9308-6D13-82C0-E4C6D4F1331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0D71B10-F477-D513-032B-ACE99CC0A06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0ABF655-66C2-D5C7-B235-03D0E95A80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E1A2B0C-FABF-1DCC-E3C6-2140D9C86C08}"/>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6" name="Footer Placeholder 5">
            <a:extLst>
              <a:ext uri="{FF2B5EF4-FFF2-40B4-BE49-F238E27FC236}">
                <a16:creationId xmlns:a16="http://schemas.microsoft.com/office/drawing/2014/main" id="{7399E018-EA6E-E893-0F80-C149C577A09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ACD888-DB78-7015-3006-D24433E68F74}"/>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22937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64155-1A50-9295-26A4-C3EB06C41C4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423676-27D5-580A-829B-19A61A97FC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9BC4E9-6477-0D4A-DC66-7EE8A263267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B221111-456A-F7F0-4E83-2557C6D454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BDAAFA-71BF-6968-D2C4-D65C835B4F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417857D-C84C-59AA-21A1-1C7A59EB0034}"/>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8" name="Footer Placeholder 7">
            <a:extLst>
              <a:ext uri="{FF2B5EF4-FFF2-40B4-BE49-F238E27FC236}">
                <a16:creationId xmlns:a16="http://schemas.microsoft.com/office/drawing/2014/main" id="{9D148785-9A7B-2805-4005-FCF6D36B3A0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1C00790-63DD-A054-7AAC-56C35A455730}"/>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283499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3E266-D0DD-A3CB-50B6-083EA5B8734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98E3AC7-072D-1316-B450-ACDAC6BCD2E4}"/>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4" name="Footer Placeholder 3">
            <a:extLst>
              <a:ext uri="{FF2B5EF4-FFF2-40B4-BE49-F238E27FC236}">
                <a16:creationId xmlns:a16="http://schemas.microsoft.com/office/drawing/2014/main" id="{1815B112-830E-39FF-AD82-4FCB979F0D6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8ABF2F-0641-F52D-F477-1D69274EEDD0}"/>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238441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FCF8AA-BCFF-C8FB-4D4D-A2D6413A6469}"/>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3" name="Footer Placeholder 2">
            <a:extLst>
              <a:ext uri="{FF2B5EF4-FFF2-40B4-BE49-F238E27FC236}">
                <a16:creationId xmlns:a16="http://schemas.microsoft.com/office/drawing/2014/main" id="{AC8A1E0C-F728-F8A5-4B97-D8333509409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5A3EA20-16ED-92FE-5477-B539A0482599}"/>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2666811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2D9C-AA5D-65BC-2C46-996F4B0944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CCCCE49-5C42-DE59-B255-7566B50736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51960B-1189-8ADF-4257-A077DD43AD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0F32CD-8F11-0D67-DA84-5158AFD1497D}"/>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6" name="Footer Placeholder 5">
            <a:extLst>
              <a:ext uri="{FF2B5EF4-FFF2-40B4-BE49-F238E27FC236}">
                <a16:creationId xmlns:a16="http://schemas.microsoft.com/office/drawing/2014/main" id="{A71F64CA-6DE3-A38A-6A78-3148E0028B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049FA5A-C4F1-4F85-7DE8-3CE15929F916}"/>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3238128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9E87C-7C6D-B717-15D6-BE4B5683E9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A0EEC07-5F16-05C4-DBD9-2476B10A0EE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65BE6F9-AFE1-D4A9-A120-833F5B1844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3F07F1-10DE-BF9C-F17F-6675B713AA9F}"/>
              </a:ext>
            </a:extLst>
          </p:cNvPr>
          <p:cNvSpPr>
            <a:spLocks noGrp="1"/>
          </p:cNvSpPr>
          <p:nvPr>
            <p:ph type="dt" sz="half" idx="10"/>
          </p:nvPr>
        </p:nvSpPr>
        <p:spPr/>
        <p:txBody>
          <a:bodyPr/>
          <a:lstStyle/>
          <a:p>
            <a:fld id="{B82A9F87-F6FA-471E-B6AB-DC7A2A2B4EEA}" type="datetimeFigureOut">
              <a:rPr lang="en-GB" smtClean="0"/>
              <a:t>30/01/2024</a:t>
            </a:fld>
            <a:endParaRPr lang="en-GB"/>
          </a:p>
        </p:txBody>
      </p:sp>
      <p:sp>
        <p:nvSpPr>
          <p:cNvPr id="6" name="Footer Placeholder 5">
            <a:extLst>
              <a:ext uri="{FF2B5EF4-FFF2-40B4-BE49-F238E27FC236}">
                <a16:creationId xmlns:a16="http://schemas.microsoft.com/office/drawing/2014/main" id="{FB420F8A-2EC3-1849-4024-EDF14F23CE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976185-E9C9-D6FA-1A4B-2F48A69D1E78}"/>
              </a:ext>
            </a:extLst>
          </p:cNvPr>
          <p:cNvSpPr>
            <a:spLocks noGrp="1"/>
          </p:cNvSpPr>
          <p:nvPr>
            <p:ph type="sldNum" sz="quarter" idx="12"/>
          </p:nvPr>
        </p:nvSpPr>
        <p:spPr/>
        <p:txBody>
          <a:bodyPr/>
          <a:lstStyle/>
          <a:p>
            <a:fld id="{5DADFE7C-C5F5-46C5-AE59-E55AE48BBB19}" type="slidenum">
              <a:rPr lang="en-GB" smtClean="0"/>
              <a:t>‹#›</a:t>
            </a:fld>
            <a:endParaRPr lang="en-GB"/>
          </a:p>
        </p:txBody>
      </p:sp>
    </p:spTree>
    <p:extLst>
      <p:ext uri="{BB962C8B-B14F-4D97-AF65-F5344CB8AC3E}">
        <p14:creationId xmlns:p14="http://schemas.microsoft.com/office/powerpoint/2010/main" val="1481261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320CC7-4A7A-0FA8-3509-0AC2E339AB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1DBE4F1-DFF7-6E30-063C-7E01053F7D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927F51-D87C-B34C-908F-1062D4F073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2A9F87-F6FA-471E-B6AB-DC7A2A2B4EEA}" type="datetimeFigureOut">
              <a:rPr lang="en-GB" smtClean="0"/>
              <a:t>30/01/2024</a:t>
            </a:fld>
            <a:endParaRPr lang="en-GB"/>
          </a:p>
        </p:txBody>
      </p:sp>
      <p:sp>
        <p:nvSpPr>
          <p:cNvPr id="5" name="Footer Placeholder 4">
            <a:extLst>
              <a:ext uri="{FF2B5EF4-FFF2-40B4-BE49-F238E27FC236}">
                <a16:creationId xmlns:a16="http://schemas.microsoft.com/office/drawing/2014/main" id="{32532B55-4F89-782A-0209-13DB0B806A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D7503C9-B244-72F6-6056-B1EBFCA132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ADFE7C-C5F5-46C5-AE59-E55AE48BBB19}" type="slidenum">
              <a:rPr lang="en-GB" smtClean="0"/>
              <a:t>‹#›</a:t>
            </a:fld>
            <a:endParaRPr lang="en-GB"/>
          </a:p>
        </p:txBody>
      </p:sp>
    </p:spTree>
    <p:extLst>
      <p:ext uri="{BB962C8B-B14F-4D97-AF65-F5344CB8AC3E}">
        <p14:creationId xmlns:p14="http://schemas.microsoft.com/office/powerpoint/2010/main" val="1129346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descr="A train on the tracks&#10;&#10;Description automatically generated">
            <a:extLst>
              <a:ext uri="{FF2B5EF4-FFF2-40B4-BE49-F238E27FC236}">
                <a16:creationId xmlns:a16="http://schemas.microsoft.com/office/drawing/2014/main" id="{73822F3F-BA8F-4D69-8695-893A3A31F220}"/>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l="4872" r="2262" b="-1"/>
          <a:stretch/>
        </p:blipFill>
        <p:spPr>
          <a:xfrm>
            <a:off x="0" y="10"/>
            <a:ext cx="12188931" cy="6857990"/>
          </a:xfrm>
          <a:prstGeom prst="rect">
            <a:avLst/>
          </a:prstGeom>
        </p:spPr>
      </p:pic>
      <p:sp>
        <p:nvSpPr>
          <p:cNvPr id="2" name="Title 1">
            <a:extLst>
              <a:ext uri="{FF2B5EF4-FFF2-40B4-BE49-F238E27FC236}">
                <a16:creationId xmlns:a16="http://schemas.microsoft.com/office/drawing/2014/main" id="{01E3DF3D-7AC4-5759-692A-77612C9FA354}"/>
              </a:ext>
            </a:extLst>
          </p:cNvPr>
          <p:cNvSpPr>
            <a:spLocks noGrp="1"/>
          </p:cNvSpPr>
          <p:nvPr>
            <p:ph type="ctrTitle"/>
          </p:nvPr>
        </p:nvSpPr>
        <p:spPr>
          <a:xfrm>
            <a:off x="1524000" y="-77787"/>
            <a:ext cx="9144000" cy="2387600"/>
          </a:xfrm>
        </p:spPr>
        <p:txBody>
          <a:bodyPr/>
          <a:lstStyle/>
          <a:p>
            <a:r>
              <a:rPr lang="en-GB" b="1" dirty="0"/>
              <a:t>How a steam locomotive work – what makes it move?</a:t>
            </a:r>
          </a:p>
        </p:txBody>
      </p:sp>
      <p:sp>
        <p:nvSpPr>
          <p:cNvPr id="3" name="Subtitle 2">
            <a:extLst>
              <a:ext uri="{FF2B5EF4-FFF2-40B4-BE49-F238E27FC236}">
                <a16:creationId xmlns:a16="http://schemas.microsoft.com/office/drawing/2014/main" id="{8F256480-270B-F29F-A8ED-61924BE4E265}"/>
              </a:ext>
            </a:extLst>
          </p:cNvPr>
          <p:cNvSpPr>
            <a:spLocks noGrp="1"/>
          </p:cNvSpPr>
          <p:nvPr>
            <p:ph type="subTitle" idx="1"/>
          </p:nvPr>
        </p:nvSpPr>
        <p:spPr>
          <a:xfrm>
            <a:off x="1209675" y="2230438"/>
            <a:ext cx="9144000" cy="1655762"/>
          </a:xfrm>
        </p:spPr>
        <p:txBody>
          <a:bodyPr/>
          <a:lstStyle/>
          <a:p>
            <a:r>
              <a:rPr lang="en-GB" b="1" dirty="0"/>
              <a:t>A pre visit guide </a:t>
            </a:r>
          </a:p>
        </p:txBody>
      </p:sp>
    </p:spTree>
    <p:extLst>
      <p:ext uri="{BB962C8B-B14F-4D97-AF65-F5344CB8AC3E}">
        <p14:creationId xmlns:p14="http://schemas.microsoft.com/office/powerpoint/2010/main" val="252174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371CD-E612-6D96-5C8F-88D0DF34D154}"/>
              </a:ext>
            </a:extLst>
          </p:cNvPr>
          <p:cNvSpPr>
            <a:spLocks noGrp="1"/>
          </p:cNvSpPr>
          <p:nvPr>
            <p:ph type="title"/>
          </p:nvPr>
        </p:nvSpPr>
        <p:spPr/>
        <p:txBody>
          <a:bodyPr/>
          <a:lstStyle/>
          <a:p>
            <a:r>
              <a:rPr lang="en-GB" dirty="0"/>
              <a:t>How a steam locomotive works </a:t>
            </a:r>
          </a:p>
        </p:txBody>
      </p:sp>
      <p:sp>
        <p:nvSpPr>
          <p:cNvPr id="3" name="Content Placeholder 2">
            <a:extLst>
              <a:ext uri="{FF2B5EF4-FFF2-40B4-BE49-F238E27FC236}">
                <a16:creationId xmlns:a16="http://schemas.microsoft.com/office/drawing/2014/main" id="{691ADA66-1AED-D650-BD63-7CE3FE75AECE}"/>
              </a:ext>
            </a:extLst>
          </p:cNvPr>
          <p:cNvSpPr>
            <a:spLocks noGrp="1"/>
          </p:cNvSpPr>
          <p:nvPr>
            <p:ph idx="1"/>
          </p:nvPr>
        </p:nvSpPr>
        <p:spPr/>
        <p:txBody>
          <a:bodyPr/>
          <a:lstStyle/>
          <a:p>
            <a:endParaRPr lang="en-GB"/>
          </a:p>
        </p:txBody>
      </p:sp>
      <p:pic>
        <p:nvPicPr>
          <p:cNvPr id="1026" name="Picture 2" descr="loco_Works1">
            <a:extLst>
              <a:ext uri="{FF2B5EF4-FFF2-40B4-BE49-F238E27FC236}">
                <a16:creationId xmlns:a16="http://schemas.microsoft.com/office/drawing/2014/main" id="{20D16A2E-A99A-DFEA-CC3B-4CBFE240C9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30" y="209549"/>
            <a:ext cx="11814220" cy="664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8428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53579-195A-8E7E-B322-C3961138FDA3}"/>
              </a:ext>
            </a:extLst>
          </p:cNvPr>
          <p:cNvSpPr>
            <a:spLocks noGrp="1"/>
          </p:cNvSpPr>
          <p:nvPr>
            <p:ph type="title"/>
          </p:nvPr>
        </p:nvSpPr>
        <p:spPr/>
        <p:txBody>
          <a:bodyPr/>
          <a:lstStyle/>
          <a:p>
            <a:r>
              <a:rPr lang="en-GB" dirty="0"/>
              <a:t>How a locomotive works </a:t>
            </a:r>
          </a:p>
        </p:txBody>
      </p:sp>
      <p:sp>
        <p:nvSpPr>
          <p:cNvPr id="3" name="Content Placeholder 2">
            <a:extLst>
              <a:ext uri="{FF2B5EF4-FFF2-40B4-BE49-F238E27FC236}">
                <a16:creationId xmlns:a16="http://schemas.microsoft.com/office/drawing/2014/main" id="{8CE4B060-FDE6-E3D4-8441-B7D70682F399}"/>
              </a:ext>
            </a:extLst>
          </p:cNvPr>
          <p:cNvSpPr>
            <a:spLocks noGrp="1"/>
          </p:cNvSpPr>
          <p:nvPr>
            <p:ph idx="1"/>
          </p:nvPr>
        </p:nvSpPr>
        <p:spPr>
          <a:xfrm>
            <a:off x="838200" y="1825624"/>
            <a:ext cx="5419725" cy="4899025"/>
          </a:xfrm>
        </p:spPr>
        <p:txBody>
          <a:bodyPr>
            <a:normAutofit fontScale="92500" lnSpcReduction="10000"/>
          </a:bodyPr>
          <a:lstStyle/>
          <a:p>
            <a:pPr algn="l">
              <a:buFont typeface="+mj-lt"/>
              <a:buAutoNum type="arabicPeriod"/>
            </a:pPr>
            <a:r>
              <a:rPr lang="en-GB" b="0" i="0" dirty="0">
                <a:solidFill>
                  <a:srgbClr val="231F20"/>
                </a:solidFill>
                <a:effectLst/>
                <a:latin typeface="Trenda Regular"/>
              </a:rPr>
              <a:t>Firebox</a:t>
            </a:r>
          </a:p>
          <a:p>
            <a:pPr algn="l">
              <a:buFont typeface="+mj-lt"/>
              <a:buAutoNum type="arabicPeriod"/>
            </a:pPr>
            <a:r>
              <a:rPr lang="en-GB" b="0" i="0" dirty="0">
                <a:solidFill>
                  <a:srgbClr val="231F20"/>
                </a:solidFill>
                <a:effectLst/>
                <a:latin typeface="Trenda Regular"/>
              </a:rPr>
              <a:t>Firebox Door</a:t>
            </a:r>
          </a:p>
          <a:p>
            <a:pPr algn="l">
              <a:buFont typeface="+mj-lt"/>
              <a:buAutoNum type="arabicPeriod"/>
            </a:pPr>
            <a:r>
              <a:rPr lang="en-GB" b="0" i="0" dirty="0">
                <a:solidFill>
                  <a:srgbClr val="231F20"/>
                </a:solidFill>
                <a:effectLst/>
                <a:latin typeface="Trenda Regular"/>
              </a:rPr>
              <a:t>Firebars / Grate</a:t>
            </a:r>
          </a:p>
          <a:p>
            <a:pPr algn="l">
              <a:buFont typeface="+mj-lt"/>
              <a:buAutoNum type="arabicPeriod"/>
            </a:pPr>
            <a:r>
              <a:rPr lang="en-GB" b="0" i="0" dirty="0">
                <a:solidFill>
                  <a:srgbClr val="231F20"/>
                </a:solidFill>
                <a:effectLst/>
                <a:latin typeface="Trenda Regular"/>
              </a:rPr>
              <a:t>Ashpan</a:t>
            </a:r>
          </a:p>
          <a:p>
            <a:pPr algn="l">
              <a:buFont typeface="+mj-lt"/>
              <a:buAutoNum type="arabicPeriod"/>
            </a:pPr>
            <a:r>
              <a:rPr lang="en-GB" b="0" i="0" dirty="0">
                <a:solidFill>
                  <a:srgbClr val="231F20"/>
                </a:solidFill>
                <a:effectLst/>
                <a:latin typeface="Trenda Regular"/>
              </a:rPr>
              <a:t>Coal</a:t>
            </a:r>
          </a:p>
          <a:p>
            <a:pPr algn="l">
              <a:buFont typeface="+mj-lt"/>
              <a:buAutoNum type="arabicPeriod"/>
            </a:pPr>
            <a:r>
              <a:rPr lang="en-GB" b="0" i="0" dirty="0">
                <a:solidFill>
                  <a:srgbClr val="231F20"/>
                </a:solidFill>
                <a:effectLst/>
                <a:latin typeface="Trenda Regular"/>
              </a:rPr>
              <a:t>Water</a:t>
            </a:r>
          </a:p>
          <a:p>
            <a:pPr algn="l">
              <a:buFont typeface="+mj-lt"/>
              <a:buAutoNum type="arabicPeriod"/>
            </a:pPr>
            <a:r>
              <a:rPr lang="en-GB" b="0" i="0" dirty="0">
                <a:solidFill>
                  <a:srgbClr val="231F20"/>
                </a:solidFill>
                <a:effectLst/>
                <a:latin typeface="Trenda Regular"/>
              </a:rPr>
              <a:t>Firetubes</a:t>
            </a:r>
          </a:p>
          <a:p>
            <a:pPr algn="l">
              <a:buFont typeface="+mj-lt"/>
              <a:buAutoNum type="arabicPeriod"/>
            </a:pPr>
            <a:r>
              <a:rPr lang="en-GB" b="0" i="0" dirty="0">
                <a:solidFill>
                  <a:srgbClr val="231F20"/>
                </a:solidFill>
                <a:effectLst/>
                <a:latin typeface="Trenda Regular"/>
              </a:rPr>
              <a:t>Regulator</a:t>
            </a:r>
          </a:p>
          <a:p>
            <a:pPr algn="l">
              <a:buFont typeface="+mj-lt"/>
              <a:buAutoNum type="arabicPeriod"/>
            </a:pPr>
            <a:r>
              <a:rPr lang="en-GB" b="0" i="0" dirty="0">
                <a:solidFill>
                  <a:srgbClr val="231F20"/>
                </a:solidFill>
                <a:effectLst/>
                <a:latin typeface="Trenda Regular"/>
              </a:rPr>
              <a:t>Manifold for other steam equipment (</a:t>
            </a:r>
            <a:r>
              <a:rPr lang="en-GB" b="0" i="0" dirty="0" err="1">
                <a:solidFill>
                  <a:srgbClr val="231F20"/>
                </a:solidFill>
                <a:effectLst/>
                <a:latin typeface="Trenda Regular"/>
              </a:rPr>
              <a:t>ie</a:t>
            </a:r>
            <a:r>
              <a:rPr lang="en-GB" b="0" i="0" dirty="0">
                <a:solidFill>
                  <a:srgbClr val="231F20"/>
                </a:solidFill>
                <a:effectLst/>
                <a:latin typeface="Trenda Regular"/>
              </a:rPr>
              <a:t>. whistle, </a:t>
            </a:r>
            <a:r>
              <a:rPr lang="en-GB" b="0" i="0" dirty="0" err="1">
                <a:solidFill>
                  <a:srgbClr val="231F20"/>
                </a:solidFill>
                <a:effectLst/>
                <a:latin typeface="Trenda Regular"/>
              </a:rPr>
              <a:t>breakes</a:t>
            </a:r>
            <a:r>
              <a:rPr lang="en-GB" b="0" i="0" dirty="0">
                <a:solidFill>
                  <a:srgbClr val="231F20"/>
                </a:solidFill>
                <a:effectLst/>
                <a:latin typeface="Trenda Regular"/>
              </a:rPr>
              <a:t>, blower, etc)</a:t>
            </a:r>
          </a:p>
          <a:p>
            <a:pPr algn="l">
              <a:buFont typeface="+mj-lt"/>
              <a:buAutoNum type="arabicPeriod"/>
            </a:pPr>
            <a:r>
              <a:rPr lang="en-GB" b="0" i="0" dirty="0">
                <a:solidFill>
                  <a:srgbClr val="231F20"/>
                </a:solidFill>
                <a:effectLst/>
                <a:latin typeface="Trenda Regular"/>
              </a:rPr>
              <a:t>Steam dome</a:t>
            </a:r>
          </a:p>
        </p:txBody>
      </p:sp>
      <p:sp>
        <p:nvSpPr>
          <p:cNvPr id="5" name="TextBox 4">
            <a:extLst>
              <a:ext uri="{FF2B5EF4-FFF2-40B4-BE49-F238E27FC236}">
                <a16:creationId xmlns:a16="http://schemas.microsoft.com/office/drawing/2014/main" id="{D160AA13-52A4-8B72-0635-E562D2659521}"/>
              </a:ext>
            </a:extLst>
          </p:cNvPr>
          <p:cNvSpPr txBox="1"/>
          <p:nvPr/>
        </p:nvSpPr>
        <p:spPr>
          <a:xfrm>
            <a:off x="6934200" y="1225689"/>
            <a:ext cx="5257800" cy="5632311"/>
          </a:xfrm>
          <a:prstGeom prst="rect">
            <a:avLst/>
          </a:prstGeom>
          <a:noFill/>
        </p:spPr>
        <p:txBody>
          <a:bodyPr wrap="square">
            <a:spAutoFit/>
          </a:bodyPr>
          <a:lstStyle/>
          <a:p>
            <a:pPr algn="l">
              <a:buFont typeface="+mj-lt"/>
              <a:buAutoNum type="arabicPeriod"/>
            </a:pPr>
            <a:r>
              <a:rPr lang="en-GB" sz="2400" b="0" i="0" dirty="0">
                <a:solidFill>
                  <a:srgbClr val="231F20"/>
                </a:solidFill>
                <a:effectLst/>
                <a:latin typeface="Trenda Regular"/>
              </a:rPr>
              <a:t>Main Steam Pipe</a:t>
            </a:r>
          </a:p>
          <a:p>
            <a:pPr algn="l">
              <a:buFont typeface="+mj-lt"/>
              <a:buAutoNum type="arabicPeriod"/>
            </a:pPr>
            <a:r>
              <a:rPr lang="en-GB" sz="2400" b="0" i="0" dirty="0">
                <a:solidFill>
                  <a:srgbClr val="231F20"/>
                </a:solidFill>
                <a:effectLst/>
                <a:latin typeface="Trenda Regular"/>
              </a:rPr>
              <a:t>Exhaust Pipe</a:t>
            </a:r>
          </a:p>
          <a:p>
            <a:pPr algn="l">
              <a:buFont typeface="+mj-lt"/>
              <a:buAutoNum type="arabicPeriod" startAt="13"/>
            </a:pPr>
            <a:r>
              <a:rPr lang="en-GB" sz="2400" b="0" i="0" dirty="0">
                <a:solidFill>
                  <a:srgbClr val="231F20"/>
                </a:solidFill>
                <a:effectLst/>
                <a:latin typeface="Trenda Regular"/>
              </a:rPr>
              <a:t>Blast Pipe</a:t>
            </a:r>
          </a:p>
          <a:p>
            <a:pPr algn="l">
              <a:buFont typeface="+mj-lt"/>
              <a:buAutoNum type="arabicPeriod" startAt="13"/>
            </a:pPr>
            <a:r>
              <a:rPr lang="en-GB" sz="2400" b="0" i="0" dirty="0">
                <a:solidFill>
                  <a:srgbClr val="231F20"/>
                </a:solidFill>
                <a:effectLst/>
                <a:latin typeface="Trenda Regular"/>
              </a:rPr>
              <a:t>Cylinder</a:t>
            </a:r>
          </a:p>
          <a:p>
            <a:pPr algn="l">
              <a:buFont typeface="+mj-lt"/>
              <a:buAutoNum type="arabicPeriod" startAt="13"/>
            </a:pPr>
            <a:r>
              <a:rPr lang="en-GB" sz="2400" b="0" i="0" dirty="0">
                <a:solidFill>
                  <a:srgbClr val="231F20"/>
                </a:solidFill>
                <a:effectLst/>
                <a:latin typeface="Trenda Regular"/>
              </a:rPr>
              <a:t>Piston</a:t>
            </a:r>
          </a:p>
          <a:p>
            <a:pPr algn="l">
              <a:buFont typeface="+mj-lt"/>
              <a:buAutoNum type="arabicPeriod" startAt="13"/>
            </a:pPr>
            <a:r>
              <a:rPr lang="en-GB" sz="2400" b="0" i="0" dirty="0">
                <a:solidFill>
                  <a:srgbClr val="231F20"/>
                </a:solidFill>
                <a:effectLst/>
                <a:latin typeface="Trenda Regular"/>
              </a:rPr>
              <a:t>Slide valve</a:t>
            </a:r>
          </a:p>
          <a:p>
            <a:pPr algn="l">
              <a:buFont typeface="+mj-lt"/>
              <a:buAutoNum type="arabicPeriod" startAt="13"/>
            </a:pPr>
            <a:r>
              <a:rPr lang="en-GB" sz="2400" b="0" i="0" dirty="0">
                <a:solidFill>
                  <a:srgbClr val="231F20"/>
                </a:solidFill>
                <a:effectLst/>
                <a:latin typeface="Trenda Regular"/>
              </a:rPr>
              <a:t>Chimney</a:t>
            </a:r>
          </a:p>
          <a:p>
            <a:pPr algn="l">
              <a:buFont typeface="+mj-lt"/>
              <a:buAutoNum type="arabicPeriod" startAt="13"/>
            </a:pPr>
            <a:r>
              <a:rPr lang="en-GB" sz="2400" b="0" i="0" dirty="0">
                <a:solidFill>
                  <a:srgbClr val="231F20"/>
                </a:solidFill>
                <a:effectLst/>
                <a:latin typeface="Trenda Regular"/>
              </a:rPr>
              <a:t>Connecting Rod</a:t>
            </a:r>
          </a:p>
          <a:p>
            <a:pPr algn="l">
              <a:buFont typeface="+mj-lt"/>
              <a:buAutoNum type="arabicPeriod" startAt="13"/>
            </a:pPr>
            <a:r>
              <a:rPr lang="en-GB" sz="2400" b="0" i="0" dirty="0">
                <a:solidFill>
                  <a:srgbClr val="231F20"/>
                </a:solidFill>
                <a:effectLst/>
                <a:latin typeface="Trenda Regular"/>
              </a:rPr>
              <a:t>Crank</a:t>
            </a:r>
          </a:p>
          <a:p>
            <a:pPr algn="l">
              <a:buFont typeface="+mj-lt"/>
              <a:buAutoNum type="arabicPeriod" startAt="13"/>
            </a:pPr>
            <a:r>
              <a:rPr lang="en-GB" sz="2400" b="0" i="0" dirty="0">
                <a:solidFill>
                  <a:srgbClr val="231F20"/>
                </a:solidFill>
                <a:effectLst/>
                <a:latin typeface="Trenda Regular"/>
              </a:rPr>
              <a:t>Driving Wheels</a:t>
            </a:r>
          </a:p>
          <a:p>
            <a:pPr algn="l">
              <a:buFont typeface="+mj-lt"/>
              <a:buAutoNum type="arabicPeriod" startAt="13"/>
            </a:pPr>
            <a:r>
              <a:rPr lang="en-GB" sz="2400" b="0" i="0" dirty="0">
                <a:solidFill>
                  <a:srgbClr val="231F20"/>
                </a:solidFill>
                <a:effectLst/>
                <a:latin typeface="Trenda Regular"/>
              </a:rPr>
              <a:t>Steam pipe for train brakes</a:t>
            </a:r>
          </a:p>
          <a:p>
            <a:pPr algn="l">
              <a:buFont typeface="+mj-lt"/>
              <a:buAutoNum type="arabicPeriod" startAt="13"/>
            </a:pPr>
            <a:r>
              <a:rPr lang="en-GB" sz="2400" b="0" i="0" dirty="0">
                <a:solidFill>
                  <a:srgbClr val="231F20"/>
                </a:solidFill>
                <a:effectLst/>
                <a:latin typeface="Trenda Regular"/>
              </a:rPr>
              <a:t>Side water tanks</a:t>
            </a:r>
          </a:p>
          <a:p>
            <a:pPr algn="l">
              <a:buFont typeface="+mj-lt"/>
              <a:buAutoNum type="arabicPeriod" startAt="13"/>
            </a:pPr>
            <a:r>
              <a:rPr lang="en-GB" sz="2400" b="0" i="0" dirty="0">
                <a:solidFill>
                  <a:srgbClr val="231F20"/>
                </a:solidFill>
                <a:effectLst/>
                <a:latin typeface="Trenda Regular"/>
              </a:rPr>
              <a:t>Sand Box, for traction on wet rails</a:t>
            </a:r>
          </a:p>
          <a:p>
            <a:pPr algn="l">
              <a:buFont typeface="+mj-lt"/>
              <a:buAutoNum type="arabicPeriod" startAt="13"/>
            </a:pPr>
            <a:r>
              <a:rPr lang="en-GB" sz="2400" b="0" i="0" dirty="0">
                <a:solidFill>
                  <a:srgbClr val="231F20"/>
                </a:solidFill>
                <a:effectLst/>
                <a:latin typeface="Trenda Regular"/>
              </a:rPr>
              <a:t>Smoke Box</a:t>
            </a:r>
          </a:p>
          <a:p>
            <a:pPr algn="l">
              <a:buFont typeface="+mj-lt"/>
              <a:buAutoNum type="arabicPeriod" startAt="13"/>
            </a:pPr>
            <a:r>
              <a:rPr lang="en-GB" sz="2400" b="0" i="0" dirty="0">
                <a:solidFill>
                  <a:srgbClr val="231F20"/>
                </a:solidFill>
                <a:effectLst/>
                <a:latin typeface="Trenda Regular"/>
              </a:rPr>
              <a:t>Safety Valve</a:t>
            </a:r>
          </a:p>
        </p:txBody>
      </p:sp>
    </p:spTree>
    <p:extLst>
      <p:ext uri="{BB962C8B-B14F-4D97-AF65-F5344CB8AC3E}">
        <p14:creationId xmlns:p14="http://schemas.microsoft.com/office/powerpoint/2010/main" val="2537920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BFDF4-9655-A02F-9E73-BDADD02D87E4}"/>
              </a:ext>
            </a:extLst>
          </p:cNvPr>
          <p:cNvSpPr>
            <a:spLocks noGrp="1"/>
          </p:cNvSpPr>
          <p:nvPr>
            <p:ph type="title"/>
          </p:nvPr>
        </p:nvSpPr>
        <p:spPr/>
        <p:txBody>
          <a:bodyPr/>
          <a:lstStyle/>
          <a:p>
            <a:r>
              <a:rPr lang="en-GB" dirty="0"/>
              <a:t>Making the locomotive move..</a:t>
            </a:r>
          </a:p>
        </p:txBody>
      </p:sp>
      <p:sp>
        <p:nvSpPr>
          <p:cNvPr id="3" name="Content Placeholder 2">
            <a:extLst>
              <a:ext uri="{FF2B5EF4-FFF2-40B4-BE49-F238E27FC236}">
                <a16:creationId xmlns:a16="http://schemas.microsoft.com/office/drawing/2014/main" id="{2C11B0B4-FD52-3F54-E3B2-D39443BC2599}"/>
              </a:ext>
            </a:extLst>
          </p:cNvPr>
          <p:cNvSpPr>
            <a:spLocks noGrp="1"/>
          </p:cNvSpPr>
          <p:nvPr>
            <p:ph idx="1"/>
          </p:nvPr>
        </p:nvSpPr>
        <p:spPr>
          <a:xfrm>
            <a:off x="838200" y="1825625"/>
            <a:ext cx="10515600" cy="4794250"/>
          </a:xfrm>
        </p:spPr>
        <p:txBody>
          <a:bodyPr>
            <a:normAutofit fontScale="92500" lnSpcReduction="10000"/>
          </a:bodyPr>
          <a:lstStyle/>
          <a:p>
            <a:pPr algn="l"/>
            <a:r>
              <a:rPr lang="en-GB" b="0" i="0" dirty="0">
                <a:solidFill>
                  <a:srgbClr val="231F20"/>
                </a:solidFill>
                <a:effectLst/>
                <a:latin typeface="Trenda Regular"/>
              </a:rPr>
              <a:t>A steam engine uses a coal fire (although there are some exceptions) as its source of energy to boil water and make steam.</a:t>
            </a:r>
          </a:p>
          <a:p>
            <a:pPr algn="l"/>
            <a:r>
              <a:rPr lang="en-GB" b="0" i="0" dirty="0">
                <a:solidFill>
                  <a:srgbClr val="231F20"/>
                </a:solidFill>
                <a:effectLst/>
                <a:latin typeface="Trenda Regular"/>
              </a:rPr>
              <a:t>The hot gases from the burning coal in the firebox are passed through the boiler in ‘fire tubes’), before leaving the engine via the smoke-box and chimney.</a:t>
            </a:r>
          </a:p>
          <a:p>
            <a:pPr algn="l"/>
            <a:r>
              <a:rPr lang="en-GB" b="0" i="0" dirty="0">
                <a:solidFill>
                  <a:srgbClr val="231F20"/>
                </a:solidFill>
                <a:effectLst/>
                <a:latin typeface="Trenda Regular"/>
              </a:rPr>
              <a:t>As the water in boils, the hot “wet” steam rises, and is collected from the steam dome on top of the boiler through the regulator valve, which the driver uses to control the locomotives speed.</a:t>
            </a:r>
          </a:p>
          <a:p>
            <a:pPr algn="l"/>
            <a:r>
              <a:rPr lang="en-GB" sz="1800" b="0" i="0" dirty="0">
                <a:solidFill>
                  <a:srgbClr val="231F20"/>
                </a:solidFill>
                <a:effectLst/>
                <a:latin typeface="Trenda Regular"/>
              </a:rPr>
              <a:t>From the regulator, steam is piped to the cylinders, and is admitted alternatively via the valve-chests (located on the side of the Cylinder housing), pushing the piston in the Cylinder back and forth.</a:t>
            </a:r>
          </a:p>
          <a:p>
            <a:pPr algn="l"/>
            <a:r>
              <a:rPr lang="en-GB" sz="1800" b="0" i="0" dirty="0">
                <a:solidFill>
                  <a:srgbClr val="231F20"/>
                </a:solidFill>
                <a:effectLst/>
                <a:latin typeface="Trenda Regular"/>
              </a:rPr>
              <a:t>The piston is connected to the driving wheels via the ‘connecting rod’ and ‘crank’ (or ‘valve gear’ as it is commonly called), and the to-and-fro motion of the piston turns the driving wheels. Each time the cylinder piston moves back and forth, the driving wheel completes a full rotation.</a:t>
            </a:r>
          </a:p>
          <a:p>
            <a:pPr algn="l"/>
            <a:r>
              <a:rPr lang="en-GB" sz="1800" b="0" i="0" dirty="0">
                <a:solidFill>
                  <a:srgbClr val="231F20"/>
                </a:solidFill>
                <a:effectLst/>
                <a:latin typeface="Trenda Regular"/>
              </a:rPr>
              <a:t>The ‘crank’ linkage on each side of the loco is offset by 90 </a:t>
            </a:r>
            <a:r>
              <a:rPr lang="en-GB" sz="1800" b="0" i="0" dirty="0" err="1">
                <a:solidFill>
                  <a:srgbClr val="231F20"/>
                </a:solidFill>
                <a:effectLst/>
                <a:latin typeface="Trenda Regular"/>
              </a:rPr>
              <a:t>degress</a:t>
            </a:r>
            <a:r>
              <a:rPr lang="en-GB" sz="1800" b="0" i="0" dirty="0">
                <a:solidFill>
                  <a:srgbClr val="231F20"/>
                </a:solidFill>
                <a:effectLst/>
                <a:latin typeface="Trenda Regular"/>
              </a:rPr>
              <a:t> to prevent it from jamming if the loco stop with them in the horizontal position.</a:t>
            </a:r>
          </a:p>
          <a:p>
            <a:pPr algn="l"/>
            <a:endParaRPr lang="en-GB" sz="2000" b="0" i="0" dirty="0">
              <a:solidFill>
                <a:srgbClr val="231F20"/>
              </a:solidFill>
              <a:effectLst/>
              <a:latin typeface="Trenda Regular"/>
            </a:endParaRPr>
          </a:p>
        </p:txBody>
      </p:sp>
    </p:spTree>
    <p:extLst>
      <p:ext uri="{BB962C8B-B14F-4D97-AF65-F5344CB8AC3E}">
        <p14:creationId xmlns:p14="http://schemas.microsoft.com/office/powerpoint/2010/main" val="1782845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F4BD6C-0ADD-5193-076A-F0D9E057D360}"/>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2B1BAC4E-D01F-25DB-6819-AD6AB1BA78D0}"/>
              </a:ext>
            </a:extLst>
          </p:cNvPr>
          <p:cNvSpPr>
            <a:spLocks noGrp="1"/>
          </p:cNvSpPr>
          <p:nvPr>
            <p:ph idx="1"/>
          </p:nvPr>
        </p:nvSpPr>
        <p:spPr/>
        <p:txBody>
          <a:bodyPr/>
          <a:lstStyle/>
          <a:p>
            <a:endParaRPr lang="en-GB"/>
          </a:p>
        </p:txBody>
      </p:sp>
      <p:pic>
        <p:nvPicPr>
          <p:cNvPr id="2050" name="Picture 2" descr="loco_Works2">
            <a:extLst>
              <a:ext uri="{FF2B5EF4-FFF2-40B4-BE49-F238E27FC236}">
                <a16:creationId xmlns:a16="http://schemas.microsoft.com/office/drawing/2014/main" id="{EE49716B-AA47-56F4-4EEC-DAADF393F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 y="365125"/>
            <a:ext cx="11771586" cy="586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8543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47D026-2CD9-1440-1903-18997B9157CF}"/>
              </a:ext>
            </a:extLst>
          </p:cNvPr>
          <p:cNvSpPr>
            <a:spLocks noGrp="1"/>
          </p:cNvSpPr>
          <p:nvPr>
            <p:ph idx="1"/>
          </p:nvPr>
        </p:nvSpPr>
        <p:spPr>
          <a:xfrm>
            <a:off x="485775" y="4495800"/>
            <a:ext cx="11353800" cy="2933700"/>
          </a:xfrm>
        </p:spPr>
        <p:txBody>
          <a:bodyPr>
            <a:normAutofit/>
          </a:bodyPr>
          <a:lstStyle/>
          <a:p>
            <a:r>
              <a:rPr lang="en-GB" b="0" i="0" dirty="0">
                <a:solidFill>
                  <a:srgbClr val="231F20"/>
                </a:solidFill>
                <a:effectLst/>
                <a:latin typeface="Trenda Regular"/>
              </a:rPr>
              <a:t>After leaving the cylinder, the spent steam escapes from the engine via the blast-pipe and up into the chimney in the smokebox. The action of steam in the blast-pipe creates a lower </a:t>
            </a:r>
            <a:r>
              <a:rPr lang="en-GB" b="0" i="0" dirty="0" err="1">
                <a:solidFill>
                  <a:srgbClr val="231F20"/>
                </a:solidFill>
                <a:effectLst/>
                <a:latin typeface="Trenda Regular"/>
              </a:rPr>
              <a:t>pressue</a:t>
            </a:r>
            <a:r>
              <a:rPr lang="en-GB" b="0" i="0" dirty="0">
                <a:solidFill>
                  <a:srgbClr val="231F20"/>
                </a:solidFill>
                <a:effectLst/>
                <a:latin typeface="Trenda Regular"/>
              </a:rPr>
              <a:t> in the smoke-box, and helps to draw the hot gases from the fire through the boiler tubes and in-turn generate more steam.</a:t>
            </a:r>
            <a:endParaRPr lang="en-GB" dirty="0"/>
          </a:p>
        </p:txBody>
      </p:sp>
      <p:pic>
        <p:nvPicPr>
          <p:cNvPr id="3074" name="Picture 2" descr="loco_Works3">
            <a:extLst>
              <a:ext uri="{FF2B5EF4-FFF2-40B4-BE49-F238E27FC236}">
                <a16:creationId xmlns:a16="http://schemas.microsoft.com/office/drawing/2014/main" id="{72AF5385-81A5-A9FB-E36D-D04F96129E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161925"/>
            <a:ext cx="10687050" cy="3867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83045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92A0F-2ABA-B923-EE26-F35847513DCE}"/>
              </a:ext>
            </a:extLst>
          </p:cNvPr>
          <p:cNvSpPr>
            <a:spLocks noGrp="1"/>
          </p:cNvSpPr>
          <p:nvPr>
            <p:ph type="title"/>
          </p:nvPr>
        </p:nvSpPr>
        <p:spPr/>
        <p:txBody>
          <a:bodyPr/>
          <a:lstStyle/>
          <a:p>
            <a:r>
              <a:rPr lang="en-GB" dirty="0"/>
              <a:t>Some of our locomotives</a:t>
            </a:r>
          </a:p>
        </p:txBody>
      </p:sp>
      <p:sp>
        <p:nvSpPr>
          <p:cNvPr id="3" name="Content Placeholder 2">
            <a:extLst>
              <a:ext uri="{FF2B5EF4-FFF2-40B4-BE49-F238E27FC236}">
                <a16:creationId xmlns:a16="http://schemas.microsoft.com/office/drawing/2014/main" id="{BF6C77A0-AED1-0A0B-99CB-9A4B3D882254}"/>
              </a:ext>
            </a:extLst>
          </p:cNvPr>
          <p:cNvSpPr>
            <a:spLocks noGrp="1"/>
          </p:cNvSpPr>
          <p:nvPr>
            <p:ph idx="1"/>
          </p:nvPr>
        </p:nvSpPr>
        <p:spPr/>
        <p:txBody>
          <a:bodyPr/>
          <a:lstStyle/>
          <a:p>
            <a:endParaRPr lang="en-GB"/>
          </a:p>
        </p:txBody>
      </p:sp>
      <p:pic>
        <p:nvPicPr>
          <p:cNvPr id="4098" name="Picture 2" descr="506 on shed at Ropley">
            <a:extLst>
              <a:ext uri="{FF2B5EF4-FFF2-40B4-BE49-F238E27FC236}">
                <a16:creationId xmlns:a16="http://schemas.microsoft.com/office/drawing/2014/main" id="{F5BF5E24-F8EE-AE02-2CB3-3A69AF56D7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310185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3669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E2385-53A6-2F6A-9BFE-5DA7C717BB6D}"/>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489D0E55-0FC2-3449-6D3B-81D3F9938B08}"/>
              </a:ext>
            </a:extLst>
          </p:cNvPr>
          <p:cNvSpPr>
            <a:spLocks noGrp="1"/>
          </p:cNvSpPr>
          <p:nvPr>
            <p:ph idx="1"/>
          </p:nvPr>
        </p:nvSpPr>
        <p:spPr/>
        <p:txBody>
          <a:bodyPr/>
          <a:lstStyle/>
          <a:p>
            <a:endParaRPr lang="en-GB"/>
          </a:p>
        </p:txBody>
      </p:sp>
      <p:pic>
        <p:nvPicPr>
          <p:cNvPr id="5122" name="Picture 2">
            <a:extLst>
              <a:ext uri="{FF2B5EF4-FFF2-40B4-BE49-F238E27FC236}">
                <a16:creationId xmlns:a16="http://schemas.microsoft.com/office/drawing/2014/main" id="{E6664F29-A983-0618-238A-D39A55CB9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01040"/>
            <a:ext cx="12192000" cy="755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6696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4C271-E5F9-0B8A-5CFC-AE0FB9E431E2}"/>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6BA0FD83-DC5E-5FA1-6D38-A5611256AF84}"/>
              </a:ext>
            </a:extLst>
          </p:cNvPr>
          <p:cNvSpPr>
            <a:spLocks noGrp="1"/>
          </p:cNvSpPr>
          <p:nvPr>
            <p:ph idx="1"/>
          </p:nvPr>
        </p:nvSpPr>
        <p:spPr/>
        <p:txBody>
          <a:bodyPr/>
          <a:lstStyle/>
          <a:p>
            <a:endParaRPr lang="en-GB"/>
          </a:p>
        </p:txBody>
      </p:sp>
      <p:pic>
        <p:nvPicPr>
          <p:cNvPr id="6146" name="Picture 2" descr="DSC 1897">
            <a:extLst>
              <a:ext uri="{FF2B5EF4-FFF2-40B4-BE49-F238E27FC236}">
                <a16:creationId xmlns:a16="http://schemas.microsoft.com/office/drawing/2014/main" id="{2B7429B9-3869-1469-0728-C5224ACC23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6"/>
            <a:ext cx="12192000" cy="6861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17629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385</Words>
  <Application>Microsoft Office PowerPoint</Application>
  <PresentationFormat>Widescreen</PresentationFormat>
  <Paragraphs>38</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Trenda Regular</vt:lpstr>
      <vt:lpstr>Office Theme</vt:lpstr>
      <vt:lpstr>How a steam locomotive work – what makes it move?</vt:lpstr>
      <vt:lpstr>How a steam locomotive works </vt:lpstr>
      <vt:lpstr>How a locomotive works </vt:lpstr>
      <vt:lpstr>Making the locomotive move..</vt:lpstr>
      <vt:lpstr>PowerPoint Presentation</vt:lpstr>
      <vt:lpstr>PowerPoint Presentation</vt:lpstr>
      <vt:lpstr>Some of our locomotives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a steam locomotive work – what makes it move?</dc:title>
  <dc:creator>daniel ball</dc:creator>
  <cp:lastModifiedBy>daniel ball</cp:lastModifiedBy>
  <cp:revision>1</cp:revision>
  <dcterms:created xsi:type="dcterms:W3CDTF">2024-01-30T20:00:04Z</dcterms:created>
  <dcterms:modified xsi:type="dcterms:W3CDTF">2024-01-30T20:10:42Z</dcterms:modified>
</cp:coreProperties>
</file>