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00" r:id="rId3"/>
    <p:sldId id="301" r:id="rId4"/>
    <p:sldId id="261" r:id="rId5"/>
    <p:sldId id="288" r:id="rId6"/>
    <p:sldId id="262" r:id="rId7"/>
    <p:sldId id="302" r:id="rId8"/>
    <p:sldId id="289" r:id="rId9"/>
    <p:sldId id="331" r:id="rId10"/>
    <p:sldId id="333" r:id="rId11"/>
    <p:sldId id="258" r:id="rId12"/>
    <p:sldId id="322" r:id="rId13"/>
    <p:sldId id="328" r:id="rId14"/>
    <p:sldId id="317" r:id="rId15"/>
    <p:sldId id="321" r:id="rId16"/>
    <p:sldId id="276" r:id="rId17"/>
    <p:sldId id="318" r:id="rId18"/>
    <p:sldId id="319" r:id="rId19"/>
    <p:sldId id="327" r:id="rId20"/>
    <p:sldId id="334" r:id="rId21"/>
    <p:sldId id="335" r:id="rId22"/>
    <p:sldId id="293" r:id="rId23"/>
    <p:sldId id="323" r:id="rId24"/>
    <p:sldId id="324" r:id="rId25"/>
    <p:sldId id="320" r:id="rId26"/>
    <p:sldId id="325" r:id="rId27"/>
    <p:sldId id="294" r:id="rId28"/>
    <p:sldId id="326" r:id="rId29"/>
    <p:sldId id="314" r:id="rId30"/>
    <p:sldId id="307" r:id="rId31"/>
    <p:sldId id="329" r:id="rId32"/>
    <p:sldId id="291" r:id="rId33"/>
    <p:sldId id="297"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720"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4D5A64-E959-4A88-589E-CA1DDE3053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6175C38-0228-EA53-D062-32F7E977A6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5BB1960-1E6C-E30A-22CD-D669AB69ADA2}"/>
              </a:ext>
            </a:extLst>
          </p:cNvPr>
          <p:cNvSpPr>
            <a:spLocks noGrp="1"/>
          </p:cNvSpPr>
          <p:nvPr>
            <p:ph type="dt" sz="half" idx="10"/>
          </p:nvPr>
        </p:nvSpPr>
        <p:spPr/>
        <p:txBody>
          <a:bodyPr/>
          <a:lstStyle/>
          <a:p>
            <a:fld id="{A4538B99-8088-4027-9AC6-7B8BE02ED801}" type="datetimeFigureOut">
              <a:rPr lang="en-GB" smtClean="0"/>
              <a:t>30/01/2024</a:t>
            </a:fld>
            <a:endParaRPr lang="en-GB"/>
          </a:p>
        </p:txBody>
      </p:sp>
      <p:sp>
        <p:nvSpPr>
          <p:cNvPr id="5" name="Footer Placeholder 4">
            <a:extLst>
              <a:ext uri="{FF2B5EF4-FFF2-40B4-BE49-F238E27FC236}">
                <a16:creationId xmlns:a16="http://schemas.microsoft.com/office/drawing/2014/main" id="{E0789405-93F2-0134-BA07-F08C02C550D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2B0E42C-746A-2B60-754C-4EDF95127B1D}"/>
              </a:ext>
            </a:extLst>
          </p:cNvPr>
          <p:cNvSpPr>
            <a:spLocks noGrp="1"/>
          </p:cNvSpPr>
          <p:nvPr>
            <p:ph type="sldNum" sz="quarter" idx="12"/>
          </p:nvPr>
        </p:nvSpPr>
        <p:spPr/>
        <p:txBody>
          <a:bodyPr/>
          <a:lstStyle/>
          <a:p>
            <a:fld id="{2892B844-F1E9-4BCF-939B-DE56833FFC15}" type="slidenum">
              <a:rPr lang="en-GB" smtClean="0"/>
              <a:t>‹#›</a:t>
            </a:fld>
            <a:endParaRPr lang="en-GB"/>
          </a:p>
        </p:txBody>
      </p:sp>
    </p:spTree>
    <p:extLst>
      <p:ext uri="{BB962C8B-B14F-4D97-AF65-F5344CB8AC3E}">
        <p14:creationId xmlns:p14="http://schemas.microsoft.com/office/powerpoint/2010/main" val="26526073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019F2-8AA0-319F-5850-BC59312CDA5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8BE5B26-0829-6881-B184-9371E60D450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E167E7C-C557-5CE4-A694-6E9D4DD15B69}"/>
              </a:ext>
            </a:extLst>
          </p:cNvPr>
          <p:cNvSpPr>
            <a:spLocks noGrp="1"/>
          </p:cNvSpPr>
          <p:nvPr>
            <p:ph type="dt" sz="half" idx="10"/>
          </p:nvPr>
        </p:nvSpPr>
        <p:spPr/>
        <p:txBody>
          <a:bodyPr/>
          <a:lstStyle/>
          <a:p>
            <a:fld id="{A4538B99-8088-4027-9AC6-7B8BE02ED801}" type="datetimeFigureOut">
              <a:rPr lang="en-GB" smtClean="0"/>
              <a:t>30/01/2024</a:t>
            </a:fld>
            <a:endParaRPr lang="en-GB"/>
          </a:p>
        </p:txBody>
      </p:sp>
      <p:sp>
        <p:nvSpPr>
          <p:cNvPr id="5" name="Footer Placeholder 4">
            <a:extLst>
              <a:ext uri="{FF2B5EF4-FFF2-40B4-BE49-F238E27FC236}">
                <a16:creationId xmlns:a16="http://schemas.microsoft.com/office/drawing/2014/main" id="{76057FE9-6D26-39EC-DB3B-1D245F9A016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EED174F-7F1A-7778-83CC-5175FC45868B}"/>
              </a:ext>
            </a:extLst>
          </p:cNvPr>
          <p:cNvSpPr>
            <a:spLocks noGrp="1"/>
          </p:cNvSpPr>
          <p:nvPr>
            <p:ph type="sldNum" sz="quarter" idx="12"/>
          </p:nvPr>
        </p:nvSpPr>
        <p:spPr/>
        <p:txBody>
          <a:bodyPr/>
          <a:lstStyle/>
          <a:p>
            <a:fld id="{2892B844-F1E9-4BCF-939B-DE56833FFC15}" type="slidenum">
              <a:rPr lang="en-GB" smtClean="0"/>
              <a:t>‹#›</a:t>
            </a:fld>
            <a:endParaRPr lang="en-GB"/>
          </a:p>
        </p:txBody>
      </p:sp>
    </p:spTree>
    <p:extLst>
      <p:ext uri="{BB962C8B-B14F-4D97-AF65-F5344CB8AC3E}">
        <p14:creationId xmlns:p14="http://schemas.microsoft.com/office/powerpoint/2010/main" val="2508379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C2617E6-6B97-4C90-88C1-3135B2B0B52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FB57D30-7AA5-A846-DBA0-8E53CCCCD33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842DBE1-04DA-A9DC-3932-E56897AC8D89}"/>
              </a:ext>
            </a:extLst>
          </p:cNvPr>
          <p:cNvSpPr>
            <a:spLocks noGrp="1"/>
          </p:cNvSpPr>
          <p:nvPr>
            <p:ph type="dt" sz="half" idx="10"/>
          </p:nvPr>
        </p:nvSpPr>
        <p:spPr/>
        <p:txBody>
          <a:bodyPr/>
          <a:lstStyle/>
          <a:p>
            <a:fld id="{A4538B99-8088-4027-9AC6-7B8BE02ED801}" type="datetimeFigureOut">
              <a:rPr lang="en-GB" smtClean="0"/>
              <a:t>30/01/2024</a:t>
            </a:fld>
            <a:endParaRPr lang="en-GB"/>
          </a:p>
        </p:txBody>
      </p:sp>
      <p:sp>
        <p:nvSpPr>
          <p:cNvPr id="5" name="Footer Placeholder 4">
            <a:extLst>
              <a:ext uri="{FF2B5EF4-FFF2-40B4-BE49-F238E27FC236}">
                <a16:creationId xmlns:a16="http://schemas.microsoft.com/office/drawing/2014/main" id="{E83DFD5D-60AF-9B04-ED70-C850D910230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F3BE654-FEA9-A766-0135-F46B9855FFB3}"/>
              </a:ext>
            </a:extLst>
          </p:cNvPr>
          <p:cNvSpPr>
            <a:spLocks noGrp="1"/>
          </p:cNvSpPr>
          <p:nvPr>
            <p:ph type="sldNum" sz="quarter" idx="12"/>
          </p:nvPr>
        </p:nvSpPr>
        <p:spPr/>
        <p:txBody>
          <a:bodyPr/>
          <a:lstStyle/>
          <a:p>
            <a:fld id="{2892B844-F1E9-4BCF-939B-DE56833FFC15}" type="slidenum">
              <a:rPr lang="en-GB" smtClean="0"/>
              <a:t>‹#›</a:t>
            </a:fld>
            <a:endParaRPr lang="en-GB"/>
          </a:p>
        </p:txBody>
      </p:sp>
    </p:spTree>
    <p:extLst>
      <p:ext uri="{BB962C8B-B14F-4D97-AF65-F5344CB8AC3E}">
        <p14:creationId xmlns:p14="http://schemas.microsoft.com/office/powerpoint/2010/main" val="2871280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24B0B-21BA-AE22-E752-5FC78AF6A7B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822179F-C6E8-5B10-83A9-C72F42C6A9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D89167-F341-5B10-4A25-A849CE644C3A}"/>
              </a:ext>
            </a:extLst>
          </p:cNvPr>
          <p:cNvSpPr>
            <a:spLocks noGrp="1"/>
          </p:cNvSpPr>
          <p:nvPr>
            <p:ph type="dt" sz="half" idx="10"/>
          </p:nvPr>
        </p:nvSpPr>
        <p:spPr/>
        <p:txBody>
          <a:bodyPr/>
          <a:lstStyle/>
          <a:p>
            <a:fld id="{A4538B99-8088-4027-9AC6-7B8BE02ED801}" type="datetimeFigureOut">
              <a:rPr lang="en-GB" smtClean="0"/>
              <a:t>30/01/2024</a:t>
            </a:fld>
            <a:endParaRPr lang="en-GB"/>
          </a:p>
        </p:txBody>
      </p:sp>
      <p:sp>
        <p:nvSpPr>
          <p:cNvPr id="5" name="Footer Placeholder 4">
            <a:extLst>
              <a:ext uri="{FF2B5EF4-FFF2-40B4-BE49-F238E27FC236}">
                <a16:creationId xmlns:a16="http://schemas.microsoft.com/office/drawing/2014/main" id="{2D30D110-44F2-D7C3-3241-F4E6CFDF2C6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E2E4B58-7F3B-9FC6-CB54-68653A073536}"/>
              </a:ext>
            </a:extLst>
          </p:cNvPr>
          <p:cNvSpPr>
            <a:spLocks noGrp="1"/>
          </p:cNvSpPr>
          <p:nvPr>
            <p:ph type="sldNum" sz="quarter" idx="12"/>
          </p:nvPr>
        </p:nvSpPr>
        <p:spPr/>
        <p:txBody>
          <a:bodyPr/>
          <a:lstStyle/>
          <a:p>
            <a:fld id="{2892B844-F1E9-4BCF-939B-DE56833FFC15}" type="slidenum">
              <a:rPr lang="en-GB" smtClean="0"/>
              <a:t>‹#›</a:t>
            </a:fld>
            <a:endParaRPr lang="en-GB"/>
          </a:p>
        </p:txBody>
      </p:sp>
    </p:spTree>
    <p:extLst>
      <p:ext uri="{BB962C8B-B14F-4D97-AF65-F5344CB8AC3E}">
        <p14:creationId xmlns:p14="http://schemas.microsoft.com/office/powerpoint/2010/main" val="982474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672D0-1586-2901-4104-1E69BCE32ED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D9E0ED8-D4C5-BFAF-2B31-79840FA0371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F40026B-6F8E-BF0C-0440-B2CC63A6175E}"/>
              </a:ext>
            </a:extLst>
          </p:cNvPr>
          <p:cNvSpPr>
            <a:spLocks noGrp="1"/>
          </p:cNvSpPr>
          <p:nvPr>
            <p:ph type="dt" sz="half" idx="10"/>
          </p:nvPr>
        </p:nvSpPr>
        <p:spPr/>
        <p:txBody>
          <a:bodyPr/>
          <a:lstStyle/>
          <a:p>
            <a:fld id="{A4538B99-8088-4027-9AC6-7B8BE02ED801}" type="datetimeFigureOut">
              <a:rPr lang="en-GB" smtClean="0"/>
              <a:t>30/01/2024</a:t>
            </a:fld>
            <a:endParaRPr lang="en-GB"/>
          </a:p>
        </p:txBody>
      </p:sp>
      <p:sp>
        <p:nvSpPr>
          <p:cNvPr id="5" name="Footer Placeholder 4">
            <a:extLst>
              <a:ext uri="{FF2B5EF4-FFF2-40B4-BE49-F238E27FC236}">
                <a16:creationId xmlns:a16="http://schemas.microsoft.com/office/drawing/2014/main" id="{9838A46D-F90C-2B02-E896-CE2845370A2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2D3A69E-DD2A-3E03-210C-E3DCBF4624AB}"/>
              </a:ext>
            </a:extLst>
          </p:cNvPr>
          <p:cNvSpPr>
            <a:spLocks noGrp="1"/>
          </p:cNvSpPr>
          <p:nvPr>
            <p:ph type="sldNum" sz="quarter" idx="12"/>
          </p:nvPr>
        </p:nvSpPr>
        <p:spPr/>
        <p:txBody>
          <a:bodyPr/>
          <a:lstStyle/>
          <a:p>
            <a:fld id="{2892B844-F1E9-4BCF-939B-DE56833FFC15}" type="slidenum">
              <a:rPr lang="en-GB" smtClean="0"/>
              <a:t>‹#›</a:t>
            </a:fld>
            <a:endParaRPr lang="en-GB"/>
          </a:p>
        </p:txBody>
      </p:sp>
    </p:spTree>
    <p:extLst>
      <p:ext uri="{BB962C8B-B14F-4D97-AF65-F5344CB8AC3E}">
        <p14:creationId xmlns:p14="http://schemas.microsoft.com/office/powerpoint/2010/main" val="2407421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4F21AA-5B1F-4844-93B3-A19E6B5C862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8FB5AED-790F-2E95-2DF3-BA593CE38A6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C36A67E-39C9-F953-15CB-ACEC9D9D567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48E8647-E0FE-7253-3B50-1968084C0758}"/>
              </a:ext>
            </a:extLst>
          </p:cNvPr>
          <p:cNvSpPr>
            <a:spLocks noGrp="1"/>
          </p:cNvSpPr>
          <p:nvPr>
            <p:ph type="dt" sz="half" idx="10"/>
          </p:nvPr>
        </p:nvSpPr>
        <p:spPr/>
        <p:txBody>
          <a:bodyPr/>
          <a:lstStyle/>
          <a:p>
            <a:fld id="{A4538B99-8088-4027-9AC6-7B8BE02ED801}" type="datetimeFigureOut">
              <a:rPr lang="en-GB" smtClean="0"/>
              <a:t>30/01/2024</a:t>
            </a:fld>
            <a:endParaRPr lang="en-GB"/>
          </a:p>
        </p:txBody>
      </p:sp>
      <p:sp>
        <p:nvSpPr>
          <p:cNvPr id="6" name="Footer Placeholder 5">
            <a:extLst>
              <a:ext uri="{FF2B5EF4-FFF2-40B4-BE49-F238E27FC236}">
                <a16:creationId xmlns:a16="http://schemas.microsoft.com/office/drawing/2014/main" id="{1B122275-561F-EF4F-95C8-0C85E7B504B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30E72A-5D4D-946A-774A-2BA76964E754}"/>
              </a:ext>
            </a:extLst>
          </p:cNvPr>
          <p:cNvSpPr>
            <a:spLocks noGrp="1"/>
          </p:cNvSpPr>
          <p:nvPr>
            <p:ph type="sldNum" sz="quarter" idx="12"/>
          </p:nvPr>
        </p:nvSpPr>
        <p:spPr/>
        <p:txBody>
          <a:bodyPr/>
          <a:lstStyle/>
          <a:p>
            <a:fld id="{2892B844-F1E9-4BCF-939B-DE56833FFC15}" type="slidenum">
              <a:rPr lang="en-GB" smtClean="0"/>
              <a:t>‹#›</a:t>
            </a:fld>
            <a:endParaRPr lang="en-GB"/>
          </a:p>
        </p:txBody>
      </p:sp>
    </p:spTree>
    <p:extLst>
      <p:ext uri="{BB962C8B-B14F-4D97-AF65-F5344CB8AC3E}">
        <p14:creationId xmlns:p14="http://schemas.microsoft.com/office/powerpoint/2010/main" val="13886853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AC74F-5DC4-2A97-076B-ECDC2D9E538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784879D-9383-AF8B-98A2-B29245AFE0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E06D899-57AC-DABC-B69B-92608B2FDFC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339D5A6-CCCC-5668-3751-07DCE0D990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B93A6A2-618D-7B2A-02E7-36AB9D539E4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CC1F470-68A0-8920-580D-BBA4872927F1}"/>
              </a:ext>
            </a:extLst>
          </p:cNvPr>
          <p:cNvSpPr>
            <a:spLocks noGrp="1"/>
          </p:cNvSpPr>
          <p:nvPr>
            <p:ph type="dt" sz="half" idx="10"/>
          </p:nvPr>
        </p:nvSpPr>
        <p:spPr/>
        <p:txBody>
          <a:bodyPr/>
          <a:lstStyle/>
          <a:p>
            <a:fld id="{A4538B99-8088-4027-9AC6-7B8BE02ED801}" type="datetimeFigureOut">
              <a:rPr lang="en-GB" smtClean="0"/>
              <a:t>30/01/2024</a:t>
            </a:fld>
            <a:endParaRPr lang="en-GB"/>
          </a:p>
        </p:txBody>
      </p:sp>
      <p:sp>
        <p:nvSpPr>
          <p:cNvPr id="8" name="Footer Placeholder 7">
            <a:extLst>
              <a:ext uri="{FF2B5EF4-FFF2-40B4-BE49-F238E27FC236}">
                <a16:creationId xmlns:a16="http://schemas.microsoft.com/office/drawing/2014/main" id="{BAAA8B11-0EAD-CD61-2AFE-5EEAD298C8C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30CF9BE-DA23-C7FF-59CD-371CFED08227}"/>
              </a:ext>
            </a:extLst>
          </p:cNvPr>
          <p:cNvSpPr>
            <a:spLocks noGrp="1"/>
          </p:cNvSpPr>
          <p:nvPr>
            <p:ph type="sldNum" sz="quarter" idx="12"/>
          </p:nvPr>
        </p:nvSpPr>
        <p:spPr/>
        <p:txBody>
          <a:bodyPr/>
          <a:lstStyle/>
          <a:p>
            <a:fld id="{2892B844-F1E9-4BCF-939B-DE56833FFC15}" type="slidenum">
              <a:rPr lang="en-GB" smtClean="0"/>
              <a:t>‹#›</a:t>
            </a:fld>
            <a:endParaRPr lang="en-GB"/>
          </a:p>
        </p:txBody>
      </p:sp>
    </p:spTree>
    <p:extLst>
      <p:ext uri="{BB962C8B-B14F-4D97-AF65-F5344CB8AC3E}">
        <p14:creationId xmlns:p14="http://schemas.microsoft.com/office/powerpoint/2010/main" val="3153704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44F8A-118B-FF58-CD92-9BD900ABA23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45270FF-DA18-1103-286C-6211EAB5CA9D}"/>
              </a:ext>
            </a:extLst>
          </p:cNvPr>
          <p:cNvSpPr>
            <a:spLocks noGrp="1"/>
          </p:cNvSpPr>
          <p:nvPr>
            <p:ph type="dt" sz="half" idx="10"/>
          </p:nvPr>
        </p:nvSpPr>
        <p:spPr/>
        <p:txBody>
          <a:bodyPr/>
          <a:lstStyle/>
          <a:p>
            <a:fld id="{A4538B99-8088-4027-9AC6-7B8BE02ED801}" type="datetimeFigureOut">
              <a:rPr lang="en-GB" smtClean="0"/>
              <a:t>30/01/2024</a:t>
            </a:fld>
            <a:endParaRPr lang="en-GB"/>
          </a:p>
        </p:txBody>
      </p:sp>
      <p:sp>
        <p:nvSpPr>
          <p:cNvPr id="4" name="Footer Placeholder 3">
            <a:extLst>
              <a:ext uri="{FF2B5EF4-FFF2-40B4-BE49-F238E27FC236}">
                <a16:creationId xmlns:a16="http://schemas.microsoft.com/office/drawing/2014/main" id="{DD63BDA8-FAB7-0299-B2EC-B8B46C1FD55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E7ED72A-91B7-E66B-F97A-BF1AC7A02FBE}"/>
              </a:ext>
            </a:extLst>
          </p:cNvPr>
          <p:cNvSpPr>
            <a:spLocks noGrp="1"/>
          </p:cNvSpPr>
          <p:nvPr>
            <p:ph type="sldNum" sz="quarter" idx="12"/>
          </p:nvPr>
        </p:nvSpPr>
        <p:spPr/>
        <p:txBody>
          <a:bodyPr/>
          <a:lstStyle/>
          <a:p>
            <a:fld id="{2892B844-F1E9-4BCF-939B-DE56833FFC15}" type="slidenum">
              <a:rPr lang="en-GB" smtClean="0"/>
              <a:t>‹#›</a:t>
            </a:fld>
            <a:endParaRPr lang="en-GB"/>
          </a:p>
        </p:txBody>
      </p:sp>
    </p:spTree>
    <p:extLst>
      <p:ext uri="{BB962C8B-B14F-4D97-AF65-F5344CB8AC3E}">
        <p14:creationId xmlns:p14="http://schemas.microsoft.com/office/powerpoint/2010/main" val="2756113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CDF70A-6A53-1469-C4C9-A0C3C24BC725}"/>
              </a:ext>
            </a:extLst>
          </p:cNvPr>
          <p:cNvSpPr>
            <a:spLocks noGrp="1"/>
          </p:cNvSpPr>
          <p:nvPr>
            <p:ph type="dt" sz="half" idx="10"/>
          </p:nvPr>
        </p:nvSpPr>
        <p:spPr/>
        <p:txBody>
          <a:bodyPr/>
          <a:lstStyle/>
          <a:p>
            <a:fld id="{A4538B99-8088-4027-9AC6-7B8BE02ED801}" type="datetimeFigureOut">
              <a:rPr lang="en-GB" smtClean="0"/>
              <a:t>30/01/2024</a:t>
            </a:fld>
            <a:endParaRPr lang="en-GB"/>
          </a:p>
        </p:txBody>
      </p:sp>
      <p:sp>
        <p:nvSpPr>
          <p:cNvPr id="3" name="Footer Placeholder 2">
            <a:extLst>
              <a:ext uri="{FF2B5EF4-FFF2-40B4-BE49-F238E27FC236}">
                <a16:creationId xmlns:a16="http://schemas.microsoft.com/office/drawing/2014/main" id="{8FF43165-2E64-7B19-131F-8D8643EA278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605A292-80B4-20DD-C319-7DB5E6965B8D}"/>
              </a:ext>
            </a:extLst>
          </p:cNvPr>
          <p:cNvSpPr>
            <a:spLocks noGrp="1"/>
          </p:cNvSpPr>
          <p:nvPr>
            <p:ph type="sldNum" sz="quarter" idx="12"/>
          </p:nvPr>
        </p:nvSpPr>
        <p:spPr/>
        <p:txBody>
          <a:bodyPr/>
          <a:lstStyle/>
          <a:p>
            <a:fld id="{2892B844-F1E9-4BCF-939B-DE56833FFC15}" type="slidenum">
              <a:rPr lang="en-GB" smtClean="0"/>
              <a:t>‹#›</a:t>
            </a:fld>
            <a:endParaRPr lang="en-GB"/>
          </a:p>
        </p:txBody>
      </p:sp>
    </p:spTree>
    <p:extLst>
      <p:ext uri="{BB962C8B-B14F-4D97-AF65-F5344CB8AC3E}">
        <p14:creationId xmlns:p14="http://schemas.microsoft.com/office/powerpoint/2010/main" val="1576209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AEB1B-2C97-C0C4-2DD0-20B1DA53CB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9F9AAA1-13F0-BC05-1BAA-E07A01BF606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0E63E78-F61A-CE29-3365-FCD8CD0B7E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BD1C2D-D698-A1F5-5C05-C3D44C40F9F5}"/>
              </a:ext>
            </a:extLst>
          </p:cNvPr>
          <p:cNvSpPr>
            <a:spLocks noGrp="1"/>
          </p:cNvSpPr>
          <p:nvPr>
            <p:ph type="dt" sz="half" idx="10"/>
          </p:nvPr>
        </p:nvSpPr>
        <p:spPr/>
        <p:txBody>
          <a:bodyPr/>
          <a:lstStyle/>
          <a:p>
            <a:fld id="{A4538B99-8088-4027-9AC6-7B8BE02ED801}" type="datetimeFigureOut">
              <a:rPr lang="en-GB" smtClean="0"/>
              <a:t>30/01/2024</a:t>
            </a:fld>
            <a:endParaRPr lang="en-GB"/>
          </a:p>
        </p:txBody>
      </p:sp>
      <p:sp>
        <p:nvSpPr>
          <p:cNvPr id="6" name="Footer Placeholder 5">
            <a:extLst>
              <a:ext uri="{FF2B5EF4-FFF2-40B4-BE49-F238E27FC236}">
                <a16:creationId xmlns:a16="http://schemas.microsoft.com/office/drawing/2014/main" id="{40E1A8C4-C139-EA82-4079-57C89AA8D9E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AD1696C-2E11-87D9-CDBB-96BF253208CE}"/>
              </a:ext>
            </a:extLst>
          </p:cNvPr>
          <p:cNvSpPr>
            <a:spLocks noGrp="1"/>
          </p:cNvSpPr>
          <p:nvPr>
            <p:ph type="sldNum" sz="quarter" idx="12"/>
          </p:nvPr>
        </p:nvSpPr>
        <p:spPr/>
        <p:txBody>
          <a:bodyPr/>
          <a:lstStyle/>
          <a:p>
            <a:fld id="{2892B844-F1E9-4BCF-939B-DE56833FFC15}" type="slidenum">
              <a:rPr lang="en-GB" smtClean="0"/>
              <a:t>‹#›</a:t>
            </a:fld>
            <a:endParaRPr lang="en-GB"/>
          </a:p>
        </p:txBody>
      </p:sp>
    </p:spTree>
    <p:extLst>
      <p:ext uri="{BB962C8B-B14F-4D97-AF65-F5344CB8AC3E}">
        <p14:creationId xmlns:p14="http://schemas.microsoft.com/office/powerpoint/2010/main" val="992399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01B67-1B41-C62E-9D4E-9042FB4A58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8D82DE7-C473-6D50-77CE-1E23E7B13AE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4C54ADA-11EA-CEB9-ECDF-D8BAB1802D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A1D858-2794-25D7-E9FA-0C474391A34C}"/>
              </a:ext>
            </a:extLst>
          </p:cNvPr>
          <p:cNvSpPr>
            <a:spLocks noGrp="1"/>
          </p:cNvSpPr>
          <p:nvPr>
            <p:ph type="dt" sz="half" idx="10"/>
          </p:nvPr>
        </p:nvSpPr>
        <p:spPr/>
        <p:txBody>
          <a:bodyPr/>
          <a:lstStyle/>
          <a:p>
            <a:fld id="{A4538B99-8088-4027-9AC6-7B8BE02ED801}" type="datetimeFigureOut">
              <a:rPr lang="en-GB" smtClean="0"/>
              <a:t>30/01/2024</a:t>
            </a:fld>
            <a:endParaRPr lang="en-GB"/>
          </a:p>
        </p:txBody>
      </p:sp>
      <p:sp>
        <p:nvSpPr>
          <p:cNvPr id="6" name="Footer Placeholder 5">
            <a:extLst>
              <a:ext uri="{FF2B5EF4-FFF2-40B4-BE49-F238E27FC236}">
                <a16:creationId xmlns:a16="http://schemas.microsoft.com/office/drawing/2014/main" id="{5B70A0F6-74E5-F33B-0F08-5328F35FB75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47FF1AB-621D-FDD0-C0B5-6F1BFA6EB5D6}"/>
              </a:ext>
            </a:extLst>
          </p:cNvPr>
          <p:cNvSpPr>
            <a:spLocks noGrp="1"/>
          </p:cNvSpPr>
          <p:nvPr>
            <p:ph type="sldNum" sz="quarter" idx="12"/>
          </p:nvPr>
        </p:nvSpPr>
        <p:spPr/>
        <p:txBody>
          <a:bodyPr/>
          <a:lstStyle/>
          <a:p>
            <a:fld id="{2892B844-F1E9-4BCF-939B-DE56833FFC15}" type="slidenum">
              <a:rPr lang="en-GB" smtClean="0"/>
              <a:t>‹#›</a:t>
            </a:fld>
            <a:endParaRPr lang="en-GB"/>
          </a:p>
        </p:txBody>
      </p:sp>
    </p:spTree>
    <p:extLst>
      <p:ext uri="{BB962C8B-B14F-4D97-AF65-F5344CB8AC3E}">
        <p14:creationId xmlns:p14="http://schemas.microsoft.com/office/powerpoint/2010/main" val="16533614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8300D8-49B6-10F8-0C2E-0F968EA428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7D35ADA-98E8-C684-0FC0-6906CD0365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5C03D06-37EE-E403-3D3F-734B1768625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538B99-8088-4027-9AC6-7B8BE02ED801}" type="datetimeFigureOut">
              <a:rPr lang="en-GB" smtClean="0"/>
              <a:t>30/01/2024</a:t>
            </a:fld>
            <a:endParaRPr lang="en-GB"/>
          </a:p>
        </p:txBody>
      </p:sp>
      <p:sp>
        <p:nvSpPr>
          <p:cNvPr id="5" name="Footer Placeholder 4">
            <a:extLst>
              <a:ext uri="{FF2B5EF4-FFF2-40B4-BE49-F238E27FC236}">
                <a16:creationId xmlns:a16="http://schemas.microsoft.com/office/drawing/2014/main" id="{870BE8D3-92A0-3B52-60D0-F2F8E981F8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B277917-5F4C-29E5-608B-D12E41A865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92B844-F1E9-4BCF-939B-DE56833FFC15}" type="slidenum">
              <a:rPr lang="en-GB" smtClean="0"/>
              <a:t>‹#›</a:t>
            </a:fld>
            <a:endParaRPr lang="en-GB"/>
          </a:p>
        </p:txBody>
      </p:sp>
    </p:spTree>
    <p:extLst>
      <p:ext uri="{BB962C8B-B14F-4D97-AF65-F5344CB8AC3E}">
        <p14:creationId xmlns:p14="http://schemas.microsoft.com/office/powerpoint/2010/main" val="20324093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education@watercressline.co.uk"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tiff"/><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57F69E0-C4B0-4BEC-A689-4F8D877F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5" descr="A train on the tracks&#10;&#10;Description automatically generated">
            <a:extLst>
              <a:ext uri="{FF2B5EF4-FFF2-40B4-BE49-F238E27FC236}">
                <a16:creationId xmlns:a16="http://schemas.microsoft.com/office/drawing/2014/main" id="{B5244C48-CA0F-88ED-C99B-FB5464815700}"/>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l="4872" r="2262" b="-1"/>
          <a:stretch/>
        </p:blipFill>
        <p:spPr>
          <a:xfrm>
            <a:off x="20" y="10"/>
            <a:ext cx="12188931" cy="6857990"/>
          </a:xfrm>
          <a:prstGeom prst="rect">
            <a:avLst/>
          </a:prstGeom>
        </p:spPr>
      </p:pic>
      <p:sp>
        <p:nvSpPr>
          <p:cNvPr id="2" name="Title 1">
            <a:extLst>
              <a:ext uri="{FF2B5EF4-FFF2-40B4-BE49-F238E27FC236}">
                <a16:creationId xmlns:a16="http://schemas.microsoft.com/office/drawing/2014/main" id="{EECB201A-6042-C331-8904-EDF322577F5D}"/>
              </a:ext>
            </a:extLst>
          </p:cNvPr>
          <p:cNvSpPr>
            <a:spLocks noGrp="1"/>
          </p:cNvSpPr>
          <p:nvPr>
            <p:ph type="ctrTitle"/>
          </p:nvPr>
        </p:nvSpPr>
        <p:spPr>
          <a:xfrm>
            <a:off x="1524000" y="1122363"/>
            <a:ext cx="9144000" cy="3063240"/>
          </a:xfrm>
        </p:spPr>
        <p:txBody>
          <a:bodyPr>
            <a:normAutofit/>
          </a:bodyPr>
          <a:lstStyle/>
          <a:p>
            <a:r>
              <a:rPr lang="en-GB" sz="6600" dirty="0">
                <a:solidFill>
                  <a:schemeClr val="bg1"/>
                </a:solidFill>
                <a:latin typeface="The Serif Hand" panose="03070502030502020204" pitchFamily="66" charset="0"/>
              </a:rPr>
              <a:t>Welcome to the Watercress Line! </a:t>
            </a:r>
          </a:p>
        </p:txBody>
      </p:sp>
      <p:sp>
        <p:nvSpPr>
          <p:cNvPr id="3" name="Subtitle 2">
            <a:extLst>
              <a:ext uri="{FF2B5EF4-FFF2-40B4-BE49-F238E27FC236}">
                <a16:creationId xmlns:a16="http://schemas.microsoft.com/office/drawing/2014/main" id="{F5E8DD6B-EDF4-F727-2666-B65439FB560A}"/>
              </a:ext>
            </a:extLst>
          </p:cNvPr>
          <p:cNvSpPr>
            <a:spLocks noGrp="1"/>
          </p:cNvSpPr>
          <p:nvPr>
            <p:ph type="subTitle" idx="1"/>
          </p:nvPr>
        </p:nvSpPr>
        <p:spPr>
          <a:xfrm>
            <a:off x="1527048" y="4599432"/>
            <a:ext cx="9144000" cy="1536192"/>
          </a:xfrm>
        </p:spPr>
        <p:txBody>
          <a:bodyPr>
            <a:normAutofit/>
          </a:bodyPr>
          <a:lstStyle/>
          <a:p>
            <a:r>
              <a:rPr lang="en-GB" b="1" dirty="0">
                <a:solidFill>
                  <a:schemeClr val="bg1"/>
                </a:solidFill>
              </a:rPr>
              <a:t>A Pre visit visual story and guide for schools and learning groups</a:t>
            </a:r>
          </a:p>
          <a:p>
            <a:r>
              <a:rPr lang="en-GB" dirty="0">
                <a:solidFill>
                  <a:schemeClr val="bg1"/>
                </a:solidFill>
                <a:hlinkClick r:id="rId3"/>
              </a:rPr>
              <a:t>education@watercressline.co.uk</a:t>
            </a:r>
            <a:r>
              <a:rPr lang="en-GB" dirty="0">
                <a:solidFill>
                  <a:schemeClr val="bg1"/>
                </a:solidFill>
              </a:rPr>
              <a:t> </a:t>
            </a:r>
          </a:p>
        </p:txBody>
      </p:sp>
      <p:sp>
        <p:nvSpPr>
          <p:cNvPr id="11" name="sketchy line">
            <a:extLst>
              <a:ext uri="{FF2B5EF4-FFF2-40B4-BE49-F238E27FC236}">
                <a16:creationId xmlns:a16="http://schemas.microsoft.com/office/drawing/2014/main" id="{9F6380B4-6A1C-481E-8408-B4E6C75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368623"/>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rgbClr val="FFFFFF">
              <a:alpha val="75000"/>
            </a:srgbClr>
          </a:solidFill>
          <a:ln w="44450" cap="rnd">
            <a:solidFill>
              <a:schemeClr val="bg1">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7114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500"/>
                                  </p:stCondLst>
                                  <p:iterate>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7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0EFC6-5715-190C-9D1F-837DB30971AB}"/>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AC22AD39-727F-CC50-BB25-E72D5C64281D}"/>
              </a:ext>
            </a:extLst>
          </p:cNvPr>
          <p:cNvSpPr>
            <a:spLocks noGrp="1"/>
          </p:cNvSpPr>
          <p:nvPr>
            <p:ph idx="1"/>
          </p:nvPr>
        </p:nvSpPr>
        <p:spPr/>
        <p:txBody>
          <a:bodyPr/>
          <a:lstStyle/>
          <a:p>
            <a:endParaRPr lang="en-GB"/>
          </a:p>
        </p:txBody>
      </p:sp>
      <p:pic>
        <p:nvPicPr>
          <p:cNvPr id="3074" name="Picture 2" descr="Railways in Victorian fiction | The British Library">
            <a:extLst>
              <a:ext uri="{FF2B5EF4-FFF2-40B4-BE49-F238E27FC236}">
                <a16:creationId xmlns:a16="http://schemas.microsoft.com/office/drawing/2014/main" id="{C9AF9439-EB99-8046-B0A0-D8DAC20164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52132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The Watercress Line — Watercress | Health, Recipes &amp; Mo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74506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0" y="0"/>
            <a:ext cx="6988630" cy="1325563"/>
          </a:xfrm>
        </p:spPr>
        <p:txBody>
          <a:bodyPr>
            <a:normAutofit/>
          </a:bodyPr>
          <a:lstStyle/>
          <a:p>
            <a:r>
              <a:rPr lang="en-GB" dirty="0"/>
              <a:t>Where our railway starts…..</a:t>
            </a:r>
          </a:p>
        </p:txBody>
      </p:sp>
      <p:sp>
        <p:nvSpPr>
          <p:cNvPr id="5" name="Content Placeholder 4"/>
          <p:cNvSpPr>
            <a:spLocks noGrp="1"/>
          </p:cNvSpPr>
          <p:nvPr>
            <p:ph idx="1"/>
          </p:nvPr>
        </p:nvSpPr>
        <p:spPr/>
        <p:txBody>
          <a:bodyPr/>
          <a:lstStyle/>
          <a:p>
            <a:endParaRPr lang="en-GB"/>
          </a:p>
        </p:txBody>
      </p:sp>
    </p:spTree>
    <p:extLst>
      <p:ext uri="{BB962C8B-B14F-4D97-AF65-F5344CB8AC3E}">
        <p14:creationId xmlns:p14="http://schemas.microsoft.com/office/powerpoint/2010/main" val="27098028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ummer Afternoon 1.tiff"/>
          <p:cNvPicPr>
            <a:picLocks noChangeAspect="1"/>
          </p:cNvPicPr>
          <p:nvPr/>
        </p:nvPicPr>
        <p:blipFill rotWithShape="1">
          <a:blip r:embed="rId2" cstate="print"/>
          <a:srcRect t="6394" b="1014"/>
          <a:stretch/>
        </p:blipFill>
        <p:spPr>
          <a:xfrm>
            <a:off x="20" y="10"/>
            <a:ext cx="12191980" cy="6857990"/>
          </a:xfrm>
          <a:prstGeom prst="rect">
            <a:avLst/>
          </a:prstGeom>
        </p:spPr>
      </p:pic>
      <p:sp>
        <p:nvSpPr>
          <p:cNvPr id="3" name="Rectangle 2"/>
          <p:cNvSpPr/>
          <p:nvPr/>
        </p:nvSpPr>
        <p:spPr>
          <a:xfrm>
            <a:off x="640079" y="640080"/>
            <a:ext cx="4071879" cy="3763969"/>
          </a:xfrm>
          <a:prstGeom prst="ellipse">
            <a:avLst/>
          </a:prstGeom>
          <a:solidFill>
            <a:srgbClr val="FFFFFF"/>
          </a:solidFill>
          <a:ln w="174625" cmpd="thinThick">
            <a:solidFill>
              <a:srgbClr val="FFFFFF"/>
            </a:solidFill>
          </a:ln>
        </p:spPr>
        <p:txBody>
          <a:bodyPr vert="horz" lIns="91440" tIns="45720" rIns="91440" bIns="45720" rtlCol="0" anchor="ctr">
            <a:normAutofit/>
          </a:bodyPr>
          <a:lstStyle/>
          <a:p>
            <a:pPr algn="ctr">
              <a:lnSpc>
                <a:spcPct val="90000"/>
              </a:lnSpc>
              <a:spcBef>
                <a:spcPct val="0"/>
              </a:spcBef>
              <a:spcAft>
                <a:spcPts val="600"/>
              </a:spcAft>
            </a:pPr>
            <a:r>
              <a:rPr lang="en-US" sz="2800" b="1" dirty="0">
                <a:solidFill>
                  <a:srgbClr val="262626"/>
                </a:solidFill>
                <a:latin typeface="+mj-lt"/>
                <a:ea typeface="+mj-ea"/>
                <a:cs typeface="+mj-cs"/>
              </a:rPr>
              <a:t>What was the area like before </a:t>
            </a:r>
          </a:p>
          <a:p>
            <a:pPr algn="ctr">
              <a:lnSpc>
                <a:spcPct val="90000"/>
              </a:lnSpc>
              <a:spcBef>
                <a:spcPct val="0"/>
              </a:spcBef>
              <a:spcAft>
                <a:spcPts val="600"/>
              </a:spcAft>
            </a:pPr>
            <a:r>
              <a:rPr lang="en-US" sz="2800" b="1" dirty="0">
                <a:solidFill>
                  <a:srgbClr val="262626"/>
                </a:solidFill>
                <a:latin typeface="+mj-lt"/>
                <a:ea typeface="+mj-ea"/>
                <a:cs typeface="+mj-cs"/>
              </a:rPr>
              <a:t>the Railway came?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The Railway Station"/>
          <p:cNvPicPr>
            <a:picLocks noChangeAspect="1" noChangeArrowheads="1"/>
          </p:cNvPicPr>
          <p:nvPr/>
        </p:nvPicPr>
        <p:blipFill rotWithShape="1">
          <a:blip r:embed="rId2" cstate="print">
            <a:alphaModFix amt="40000"/>
          </a:blip>
          <a:srcRect l="23275" r="16040"/>
          <a:stretch/>
        </p:blipFill>
        <p:spPr bwMode="auto">
          <a:xfrm>
            <a:off x="0" y="10"/>
            <a:ext cx="8450297" cy="6857990"/>
          </a:xfrm>
          <a:prstGeom prst="rect">
            <a:avLst/>
          </a:prstGeom>
          <a:noFill/>
        </p:spPr>
      </p:pic>
      <p:sp>
        <p:nvSpPr>
          <p:cNvPr id="6" name="TextBox 5"/>
          <p:cNvSpPr txBox="1"/>
          <p:nvPr/>
        </p:nvSpPr>
        <p:spPr>
          <a:xfrm>
            <a:off x="838200" y="2219785"/>
            <a:ext cx="4619621" cy="3957178"/>
          </a:xfrm>
          <a:prstGeom prst="rect">
            <a:avLst/>
          </a:prstGeom>
        </p:spPr>
        <p:txBody>
          <a:bodyPr vert="horz" lIns="91440" tIns="45720" rIns="91440" bIns="45720" rtlCol="0">
            <a:normAutofit fontScale="92500" lnSpcReduction="20000"/>
          </a:bodyPr>
          <a:lstStyle/>
          <a:p>
            <a:pPr>
              <a:lnSpc>
                <a:spcPct val="90000"/>
              </a:lnSpc>
              <a:spcAft>
                <a:spcPts val="600"/>
              </a:spcAft>
            </a:pPr>
            <a:r>
              <a:rPr lang="en-US" sz="6000" dirty="0">
                <a:solidFill>
                  <a:srgbClr val="FFFFFF"/>
                </a:solidFill>
              </a:rPr>
              <a:t>Why did people in this part of Hampshire  want a railway?</a:t>
            </a:r>
          </a:p>
        </p:txBody>
      </p:sp>
      <p:pic>
        <p:nvPicPr>
          <p:cNvPr id="1028" name="Picture 4" descr="Image result for Victorian railway passengers uk"/>
          <p:cNvPicPr>
            <a:picLocks noChangeAspect="1" noChangeArrowheads="1"/>
          </p:cNvPicPr>
          <p:nvPr/>
        </p:nvPicPr>
        <p:blipFill rotWithShape="1">
          <a:blip r:embed="rId3" cstate="print"/>
          <a:srcRect l="15946" r="38406"/>
          <a:stretch/>
        </p:blipFill>
        <p:spPr bwMode="auto">
          <a:xfrm>
            <a:off x="6225997"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9536" y="548680"/>
            <a:ext cx="4186808" cy="1143000"/>
          </a:xfrm>
        </p:spPr>
        <p:txBody>
          <a:bodyPr/>
          <a:lstStyle/>
          <a:p>
            <a:r>
              <a:rPr lang="en-GB" dirty="0"/>
              <a:t>Who Paid for it?</a:t>
            </a:r>
          </a:p>
        </p:txBody>
      </p:sp>
      <p:pic>
        <p:nvPicPr>
          <p:cNvPr id="15362" name="Picture 2" descr=" Edward Knight"/>
          <p:cNvPicPr>
            <a:picLocks noChangeAspect="1" noChangeArrowheads="1"/>
          </p:cNvPicPr>
          <p:nvPr/>
        </p:nvPicPr>
        <p:blipFill>
          <a:blip r:embed="rId2" cstate="print"/>
          <a:srcRect/>
          <a:stretch>
            <a:fillRect/>
          </a:stretch>
        </p:blipFill>
        <p:spPr bwMode="auto">
          <a:xfrm>
            <a:off x="1775520" y="1772816"/>
            <a:ext cx="3333702" cy="3600400"/>
          </a:xfrm>
          <a:prstGeom prst="rect">
            <a:avLst/>
          </a:prstGeom>
          <a:noFill/>
        </p:spPr>
      </p:pic>
      <p:sp>
        <p:nvSpPr>
          <p:cNvPr id="8" name="TextBox 7"/>
          <p:cNvSpPr txBox="1"/>
          <p:nvPr/>
        </p:nvSpPr>
        <p:spPr>
          <a:xfrm>
            <a:off x="6240016" y="836713"/>
            <a:ext cx="4176464" cy="1200329"/>
          </a:xfrm>
          <a:prstGeom prst="rect">
            <a:avLst/>
          </a:prstGeom>
          <a:noFill/>
        </p:spPr>
        <p:txBody>
          <a:bodyPr wrap="square" rtlCol="0">
            <a:spAutoFit/>
          </a:bodyPr>
          <a:lstStyle/>
          <a:p>
            <a:r>
              <a:rPr lang="en-GB" sz="2400" dirty="0">
                <a:latin typeface="Comic Sans MS" pitchFamily="66" charset="0"/>
              </a:rPr>
              <a:t>Expected to cost £150,000</a:t>
            </a:r>
          </a:p>
          <a:p>
            <a:r>
              <a:rPr lang="en-GB" sz="2400" dirty="0">
                <a:latin typeface="Comic Sans MS" pitchFamily="66" charset="0"/>
              </a:rPr>
              <a:t>In 1861 they only had £20,000!</a:t>
            </a:r>
          </a:p>
        </p:txBody>
      </p:sp>
      <p:pic>
        <p:nvPicPr>
          <p:cNvPr id="15364" name="Picture 4" descr="clip0136"/>
          <p:cNvPicPr>
            <a:picLocks noChangeAspect="1" noChangeArrowheads="1"/>
          </p:cNvPicPr>
          <p:nvPr/>
        </p:nvPicPr>
        <p:blipFill>
          <a:blip r:embed="rId3" cstate="print"/>
          <a:srcRect t="7563"/>
          <a:stretch>
            <a:fillRect/>
          </a:stretch>
        </p:blipFill>
        <p:spPr bwMode="auto">
          <a:xfrm>
            <a:off x="6384032" y="1988840"/>
            <a:ext cx="2862318" cy="3527786"/>
          </a:xfrm>
          <a:prstGeom prst="rect">
            <a:avLst/>
          </a:prstGeom>
          <a:noFill/>
        </p:spPr>
      </p:pic>
      <p:sp>
        <p:nvSpPr>
          <p:cNvPr id="10" name="TextBox 9"/>
          <p:cNvSpPr txBox="1"/>
          <p:nvPr/>
        </p:nvSpPr>
        <p:spPr>
          <a:xfrm>
            <a:off x="6240016" y="5517232"/>
            <a:ext cx="3672408" cy="923330"/>
          </a:xfrm>
          <a:prstGeom prst="rect">
            <a:avLst/>
          </a:prstGeom>
          <a:noFill/>
        </p:spPr>
        <p:txBody>
          <a:bodyPr wrap="square" rtlCol="0">
            <a:spAutoFit/>
          </a:bodyPr>
          <a:lstStyle/>
          <a:p>
            <a:r>
              <a:rPr lang="en-GB" dirty="0">
                <a:latin typeface="Comic Sans MS" pitchFamily="66" charset="0"/>
              </a:rPr>
              <a:t>Thomas </a:t>
            </a:r>
            <a:r>
              <a:rPr lang="en-GB" dirty="0" err="1">
                <a:latin typeface="Comic Sans MS" pitchFamily="66" charset="0"/>
              </a:rPr>
              <a:t>Hankey</a:t>
            </a:r>
            <a:r>
              <a:rPr lang="en-GB" dirty="0">
                <a:latin typeface="Comic Sans MS" pitchFamily="66" charset="0"/>
              </a:rPr>
              <a:t> a rich railway promoter, loaned the money.</a:t>
            </a:r>
          </a:p>
          <a:p>
            <a:endParaRPr lang="en-GB" dirty="0"/>
          </a:p>
        </p:txBody>
      </p:sp>
      <p:sp>
        <p:nvSpPr>
          <p:cNvPr id="11" name="TextBox 10"/>
          <p:cNvSpPr txBox="1"/>
          <p:nvPr/>
        </p:nvSpPr>
        <p:spPr>
          <a:xfrm>
            <a:off x="1775520" y="5589241"/>
            <a:ext cx="3816424" cy="646331"/>
          </a:xfrm>
          <a:prstGeom prst="rect">
            <a:avLst/>
          </a:prstGeom>
          <a:noFill/>
        </p:spPr>
        <p:txBody>
          <a:bodyPr wrap="square" rtlCol="0">
            <a:spAutoFit/>
          </a:bodyPr>
          <a:lstStyle/>
          <a:p>
            <a:r>
              <a:rPr lang="en-GB" dirty="0">
                <a:latin typeface="Comic Sans MS" pitchFamily="66" charset="0"/>
              </a:rPr>
              <a:t>Edward Knight, nephew of Jane Austen – the first Chairman </a:t>
            </a:r>
          </a:p>
        </p:txBody>
      </p:sp>
    </p:spTree>
    <p:extLst>
      <p:ext uri="{BB962C8B-B14F-4D97-AF65-F5344CB8AC3E}">
        <p14:creationId xmlns:p14="http://schemas.microsoft.com/office/powerpoint/2010/main" val="33762237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2279576" y="0"/>
            <a:ext cx="5184576" cy="1440160"/>
          </a:xfrm>
          <a:prstGeom prst="rect">
            <a:avLst/>
          </a:prstGeom>
          <a:noFill/>
          <a:ln w="9525">
            <a:noFill/>
            <a:miter lim="800000"/>
            <a:headEnd/>
            <a:tailEnd/>
          </a:ln>
        </p:spPr>
        <p:txBody>
          <a:bodyPr vert="horz" wrap="square" lIns="0" tIns="45720" rIns="0" bIns="0" numCol="1" anchor="b" anchorCtr="0" compatLnSpc="1">
            <a:prstTxWarp prst="textNoShape">
              <a:avLst/>
            </a:prstTxWarp>
            <a:normAutofit/>
            <a:scene3d>
              <a:camera prst="orthographicFront"/>
              <a:lightRig rig="freezing" dir="t">
                <a:rot lat="0" lon="0" rev="5640000"/>
              </a:lightRig>
            </a:scene3d>
            <a:sp3d prstMaterial="flat">
              <a:contourClr>
                <a:schemeClr val="tx2"/>
              </a:contourClr>
            </a:sp3d>
          </a:bodyPr>
          <a:lstStyle>
            <a:lvl1pPr algn="l" rtl="0" eaLnBrk="0" fontAlgn="base" hangingPunct="0">
              <a:spcBef>
                <a:spcPct val="0"/>
              </a:spcBef>
              <a:spcAft>
                <a:spcPct val="0"/>
              </a:spcAft>
              <a:buNone/>
              <a:defRPr sz="5000" b="0" kern="1200">
                <a:ln>
                  <a:noFill/>
                </a:ln>
                <a:solidFill>
                  <a:schemeClr val="tx2"/>
                </a:solidFill>
                <a:effectLst/>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r>
              <a:rPr lang="en-GB" dirty="0"/>
              <a:t>Who Built it?</a:t>
            </a:r>
          </a:p>
        </p:txBody>
      </p:sp>
      <p:pic>
        <p:nvPicPr>
          <p:cNvPr id="4" name="Picture 2" descr="http://www.johncoxonphotography.com/wp-content/uploads/2012/09/inside.jpg-14.jpg"/>
          <p:cNvPicPr>
            <a:picLocks noChangeAspect="1" noChangeArrowheads="1"/>
          </p:cNvPicPr>
          <p:nvPr/>
        </p:nvPicPr>
        <p:blipFill>
          <a:blip r:embed="rId2" cstate="print"/>
          <a:srcRect/>
          <a:stretch>
            <a:fillRect/>
          </a:stretch>
        </p:blipFill>
        <p:spPr bwMode="auto">
          <a:xfrm>
            <a:off x="6888087" y="1592188"/>
            <a:ext cx="3767471" cy="5228329"/>
          </a:xfrm>
          <a:prstGeom prst="rect">
            <a:avLst/>
          </a:prstGeom>
          <a:noFill/>
        </p:spPr>
      </p:pic>
      <p:pic>
        <p:nvPicPr>
          <p:cNvPr id="5" name="Picture 4" descr="http://4.bp.blogspot.com/-auHTtoc6qjA/UuqVaRcxsdI/AAAAAAAABx8/a0sNoarZa8w/s1600/FrenchSteamNavvy.jpg"/>
          <p:cNvPicPr>
            <a:picLocks noChangeAspect="1" noChangeArrowheads="1"/>
          </p:cNvPicPr>
          <p:nvPr/>
        </p:nvPicPr>
        <p:blipFill rotWithShape="1">
          <a:blip r:embed="rId3" cstate="print"/>
          <a:srcRect b="10437"/>
          <a:stretch/>
        </p:blipFill>
        <p:spPr bwMode="auto">
          <a:xfrm>
            <a:off x="557266" y="2155422"/>
            <a:ext cx="4753348" cy="3312368"/>
          </a:xfrm>
          <a:prstGeom prst="rect">
            <a:avLst/>
          </a:prstGeom>
          <a:noFill/>
        </p:spPr>
      </p:pic>
      <p:sp>
        <p:nvSpPr>
          <p:cNvPr id="8" name="Rectangle 7"/>
          <p:cNvSpPr/>
          <p:nvPr/>
        </p:nvSpPr>
        <p:spPr>
          <a:xfrm>
            <a:off x="6888088" y="152028"/>
            <a:ext cx="3168352" cy="1446550"/>
          </a:xfrm>
          <a:prstGeom prst="rect">
            <a:avLst/>
          </a:prstGeom>
        </p:spPr>
        <p:txBody>
          <a:bodyPr wrap="square">
            <a:spAutoFit/>
          </a:bodyPr>
          <a:lstStyle/>
          <a:p>
            <a:r>
              <a:rPr lang="en-GB" sz="4400" dirty="0">
                <a:latin typeface="Comic Sans MS" pitchFamily="66" charset="0"/>
              </a:rPr>
              <a:t>400 men</a:t>
            </a:r>
          </a:p>
          <a:p>
            <a:r>
              <a:rPr lang="en-GB" sz="4400" dirty="0">
                <a:latin typeface="Comic Sans MS" pitchFamily="66" charset="0"/>
              </a:rPr>
              <a:t>30 horses</a:t>
            </a:r>
          </a:p>
        </p:txBody>
      </p:sp>
    </p:spTree>
    <p:extLst>
      <p:ext uri="{BB962C8B-B14F-4D97-AF65-F5344CB8AC3E}">
        <p14:creationId xmlns:p14="http://schemas.microsoft.com/office/powerpoint/2010/main" val="27385253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7170" name="Picture 2" descr="02 Mid-Hants Watercress Line Souvenir Guide Book. The cour… | Flick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99794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Ed -A A &amp; W Railway Construction.jpg"/>
          <p:cNvPicPr>
            <a:picLocks noChangeAspect="1"/>
          </p:cNvPicPr>
          <p:nvPr/>
        </p:nvPicPr>
        <p:blipFill rotWithShape="1">
          <a:blip r:embed="rId2" cstate="print"/>
          <a:srcRect t="30124"/>
          <a:stretch/>
        </p:blipFill>
        <p:spPr>
          <a:xfrm>
            <a:off x="-3047" y="10"/>
            <a:ext cx="12191999" cy="6857990"/>
          </a:xfrm>
          <a:prstGeom prst="rect">
            <a:avLst/>
          </a:prstGeom>
        </p:spPr>
      </p:pic>
      <p:sp>
        <p:nvSpPr>
          <p:cNvPr id="2" name="Title 1"/>
          <p:cNvSpPr>
            <a:spLocks noGrp="1"/>
          </p:cNvSpPr>
          <p:nvPr>
            <p:ph type="title"/>
          </p:nvPr>
        </p:nvSpPr>
        <p:spPr>
          <a:xfrm>
            <a:off x="1097280" y="325550"/>
            <a:ext cx="100584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r>
              <a:rPr lang="en-US" sz="5200">
                <a:solidFill>
                  <a:srgbClr val="FFFFFF"/>
                </a:solidFill>
              </a:rPr>
              <a:t>What did they build?</a:t>
            </a:r>
          </a:p>
        </p:txBody>
      </p:sp>
    </p:spTree>
    <p:extLst>
      <p:ext uri="{BB962C8B-B14F-4D97-AF65-F5344CB8AC3E}">
        <p14:creationId xmlns:p14="http://schemas.microsoft.com/office/powerpoint/2010/main" val="1982107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1700" y="2383448"/>
            <a:ext cx="4505552" cy="2387600"/>
          </a:xfrm>
        </p:spPr>
        <p:txBody>
          <a:bodyPr vert="horz" lIns="91440" tIns="45720" rIns="91440" bIns="45720" rtlCol="0" anchor="b">
            <a:normAutofit/>
          </a:bodyPr>
          <a:lstStyle/>
          <a:p>
            <a:r>
              <a:rPr lang="en-US" sz="5000" dirty="0">
                <a:solidFill>
                  <a:schemeClr val="bg1"/>
                </a:solidFill>
              </a:rPr>
              <a:t>Cuttings and</a:t>
            </a:r>
            <a:br>
              <a:rPr lang="en-US" sz="5000" dirty="0">
                <a:solidFill>
                  <a:schemeClr val="bg1"/>
                </a:solidFill>
              </a:rPr>
            </a:br>
            <a:r>
              <a:rPr lang="en-US" sz="5000" dirty="0">
                <a:solidFill>
                  <a:schemeClr val="bg1"/>
                </a:solidFill>
              </a:rPr>
              <a:t>Embankments</a:t>
            </a:r>
            <a:br>
              <a:rPr lang="en-US" sz="5000" dirty="0">
                <a:solidFill>
                  <a:schemeClr val="bg1"/>
                </a:solidFill>
              </a:rPr>
            </a:br>
            <a:endParaRPr lang="en-US" sz="5000" b="1" dirty="0">
              <a:solidFill>
                <a:schemeClr val="bg1"/>
              </a:solidFill>
            </a:endParaRPr>
          </a:p>
        </p:txBody>
      </p:sp>
      <p:pic>
        <p:nvPicPr>
          <p:cNvPr id="7" name="Picture 6" descr="20181017143635802_0001.tif"/>
          <p:cNvPicPr>
            <a:picLocks noChangeAspect="1"/>
          </p:cNvPicPr>
          <p:nvPr/>
        </p:nvPicPr>
        <p:blipFill>
          <a:blip r:embed="rId2" cstate="print"/>
          <a:srcRect l="4326" t="8770" r="55512" b="57800"/>
          <a:stretch>
            <a:fillRect/>
          </a:stretch>
        </p:blipFill>
        <p:spPr>
          <a:xfrm>
            <a:off x="5530420" y="3577248"/>
            <a:ext cx="6141827" cy="3272088"/>
          </a:xfrm>
          <a:prstGeom prst="rect">
            <a:avLst/>
          </a:prstGeom>
        </p:spPr>
      </p:pic>
      <p:pic>
        <p:nvPicPr>
          <p:cNvPr id="16386" name="Picture 2"/>
          <p:cNvPicPr>
            <a:picLocks noChangeAspect="1" noChangeArrowheads="1"/>
          </p:cNvPicPr>
          <p:nvPr/>
        </p:nvPicPr>
        <p:blipFill>
          <a:blip r:embed="rId3" cstate="print"/>
          <a:srcRect r="7748"/>
          <a:stretch>
            <a:fillRect/>
          </a:stretch>
        </p:blipFill>
        <p:spPr bwMode="auto">
          <a:xfrm rot="16200000">
            <a:off x="1389043" y="2151043"/>
            <a:ext cx="3272087" cy="6141826"/>
          </a:xfrm>
          <a:prstGeom prst="rect">
            <a:avLst/>
          </a:prstGeom>
          <a:noFill/>
        </p:spPr>
      </p:pic>
    </p:spTree>
    <p:extLst>
      <p:ext uri="{BB962C8B-B14F-4D97-AF65-F5344CB8AC3E}">
        <p14:creationId xmlns:p14="http://schemas.microsoft.com/office/powerpoint/2010/main" val="6001459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ttp://www.benstevensphotography.com/images/20150514145324_iimages_ss_steam_train_weather_04.jpg"/>
          <p:cNvPicPr>
            <a:picLocks noChangeAspect="1" noChangeArrowheads="1"/>
          </p:cNvPicPr>
          <p:nvPr/>
        </p:nvPicPr>
        <p:blipFill rotWithShape="1">
          <a:blip r:embed="rId2" cstate="print"/>
          <a:srcRect t="16355" r="-1" b="-1"/>
          <a:stretch/>
        </p:blipFill>
        <p:spPr bwMode="auto">
          <a:xfrm>
            <a:off x="-1219" y="-4"/>
            <a:ext cx="12191695" cy="6858000"/>
          </a:xfrm>
          <a:prstGeom prst="rect">
            <a:avLst/>
          </a:prstGeom>
          <a:noFill/>
        </p:spPr>
      </p:pic>
      <p:sp>
        <p:nvSpPr>
          <p:cNvPr id="2" name="Title 1"/>
          <p:cNvSpPr>
            <a:spLocks noGrp="1"/>
          </p:cNvSpPr>
          <p:nvPr>
            <p:ph type="title"/>
          </p:nvPr>
        </p:nvSpPr>
        <p:spPr>
          <a:xfrm>
            <a:off x="96960" y="1328402"/>
            <a:ext cx="3555692" cy="2042712"/>
          </a:xfrm>
        </p:spPr>
        <p:txBody>
          <a:bodyPr vert="horz" lIns="91440" tIns="45720" rIns="91440" bIns="45720" rtlCol="0" anchor="b">
            <a:normAutofit/>
          </a:bodyPr>
          <a:lstStyle/>
          <a:p>
            <a:pPr algn="ctr"/>
            <a:r>
              <a:rPr lang="en-US" sz="4000" kern="1200" dirty="0">
                <a:solidFill>
                  <a:schemeClr val="tx1">
                    <a:lumMod val="75000"/>
                    <a:lumOff val="25000"/>
                  </a:schemeClr>
                </a:solidFill>
                <a:latin typeface="+mj-lt"/>
                <a:ea typeface="+mj-ea"/>
                <a:cs typeface="+mj-cs"/>
              </a:rPr>
              <a:t>Cuttings and</a:t>
            </a:r>
            <a:br>
              <a:rPr lang="en-US" sz="4000" kern="1200" dirty="0">
                <a:solidFill>
                  <a:schemeClr val="tx1">
                    <a:lumMod val="75000"/>
                    <a:lumOff val="25000"/>
                  </a:schemeClr>
                </a:solidFill>
                <a:latin typeface="+mj-lt"/>
                <a:ea typeface="+mj-ea"/>
                <a:cs typeface="+mj-cs"/>
              </a:rPr>
            </a:br>
            <a:r>
              <a:rPr lang="en-US" sz="4000" kern="1200" dirty="0">
                <a:solidFill>
                  <a:schemeClr val="tx1">
                    <a:lumMod val="75000"/>
                    <a:lumOff val="25000"/>
                  </a:schemeClr>
                </a:solidFill>
                <a:latin typeface="+mj-lt"/>
                <a:ea typeface="+mj-ea"/>
                <a:cs typeface="+mj-cs"/>
              </a:rPr>
              <a:t> Embankments</a:t>
            </a:r>
            <a:br>
              <a:rPr lang="en-US" sz="4000" kern="1200" dirty="0">
                <a:solidFill>
                  <a:schemeClr val="tx1">
                    <a:lumMod val="75000"/>
                    <a:lumOff val="25000"/>
                  </a:schemeClr>
                </a:solidFill>
                <a:latin typeface="+mj-lt"/>
                <a:ea typeface="+mj-ea"/>
                <a:cs typeface="+mj-cs"/>
              </a:rPr>
            </a:br>
            <a:r>
              <a:rPr lang="en-US" sz="4000" b="1" kern="1200" dirty="0">
                <a:solidFill>
                  <a:schemeClr val="tx1">
                    <a:lumMod val="75000"/>
                    <a:lumOff val="25000"/>
                  </a:schemeClr>
                </a:solidFill>
                <a:latin typeface="+mj-lt"/>
                <a:ea typeface="+mj-ea"/>
                <a:cs typeface="+mj-cs"/>
              </a:rPr>
              <a:t>Why?</a:t>
            </a:r>
          </a:p>
        </p:txBody>
      </p:sp>
      <p:pic>
        <p:nvPicPr>
          <p:cNvPr id="5" name="Picture 1" descr="C:\Users\Sheila\Pictures\Bridges pp\1853912_c239da3c.jpg"/>
          <p:cNvPicPr>
            <a:picLocks noChangeAspect="1" noChangeArrowheads="1"/>
          </p:cNvPicPr>
          <p:nvPr/>
        </p:nvPicPr>
        <p:blipFill rotWithShape="1">
          <a:blip r:embed="rId3" cstate="print"/>
          <a:srcRect r="20111" b="-3"/>
          <a:stretch/>
        </p:blipFill>
        <p:spPr bwMode="auto">
          <a:xfrm>
            <a:off x="6882275" y="1386254"/>
            <a:ext cx="4228348" cy="3969721"/>
          </a:xfrm>
          <a:custGeom>
            <a:avLst/>
            <a:gdLst/>
            <a:ahLst/>
            <a:cxnLst/>
            <a:rect l="l" t="t" r="r" b="b"/>
            <a:pathLst>
              <a:path w="3952684" h="3588642">
                <a:moveTo>
                  <a:pt x="2262021" y="0"/>
                </a:moveTo>
                <a:cubicBezTo>
                  <a:pt x="2521915" y="0"/>
                  <a:pt x="2761111" y="48268"/>
                  <a:pt x="2973080" y="143330"/>
                </a:cubicBezTo>
                <a:cubicBezTo>
                  <a:pt x="3171733" y="232491"/>
                  <a:pt x="3346211" y="362626"/>
                  <a:pt x="3491678" y="530048"/>
                </a:cubicBezTo>
                <a:cubicBezTo>
                  <a:pt x="3788979" y="872350"/>
                  <a:pt x="3952684" y="1358801"/>
                  <a:pt x="3952684" y="1899831"/>
                </a:cubicBezTo>
                <a:cubicBezTo>
                  <a:pt x="3952684" y="2115686"/>
                  <a:pt x="3889322" y="2288927"/>
                  <a:pt x="3747331" y="2461593"/>
                </a:cubicBezTo>
                <a:cubicBezTo>
                  <a:pt x="3598809" y="2642210"/>
                  <a:pt x="3375643" y="2808567"/>
                  <a:pt x="3139331" y="2984675"/>
                </a:cubicBezTo>
                <a:cubicBezTo>
                  <a:pt x="3095732" y="3017128"/>
                  <a:pt x="3050692" y="3050728"/>
                  <a:pt x="3005652" y="3084736"/>
                </a:cubicBezTo>
                <a:cubicBezTo>
                  <a:pt x="2602495" y="3389096"/>
                  <a:pt x="2308249" y="3588642"/>
                  <a:pt x="1907213" y="3588642"/>
                </a:cubicBezTo>
                <a:cubicBezTo>
                  <a:pt x="1296158" y="3588642"/>
                  <a:pt x="863400" y="3343695"/>
                  <a:pt x="460242" y="2769559"/>
                </a:cubicBezTo>
                <a:cubicBezTo>
                  <a:pt x="407483" y="2694411"/>
                  <a:pt x="355911" y="2626066"/>
                  <a:pt x="306036" y="2560014"/>
                </a:cubicBezTo>
                <a:cubicBezTo>
                  <a:pt x="99326" y="2286139"/>
                  <a:pt x="0" y="2143712"/>
                  <a:pt x="0" y="1899831"/>
                </a:cubicBezTo>
                <a:cubicBezTo>
                  <a:pt x="0" y="1657671"/>
                  <a:pt x="62259" y="1418460"/>
                  <a:pt x="184911" y="1188839"/>
                </a:cubicBezTo>
                <a:cubicBezTo>
                  <a:pt x="304934" y="964216"/>
                  <a:pt x="476527" y="758606"/>
                  <a:pt x="694859" y="577907"/>
                </a:cubicBezTo>
                <a:cubicBezTo>
                  <a:pt x="909458" y="400240"/>
                  <a:pt x="1164345" y="253716"/>
                  <a:pt x="1432127" y="154228"/>
                </a:cubicBezTo>
                <a:cubicBezTo>
                  <a:pt x="1707119" y="51875"/>
                  <a:pt x="1986436" y="0"/>
                  <a:pt x="2262021" y="0"/>
                </a:cubicBezTo>
                <a:close/>
              </a:path>
            </a:pathLst>
          </a:custGeom>
          <a:noFill/>
        </p:spPr>
      </p:pic>
    </p:spTree>
    <p:extLst>
      <p:ext uri="{BB962C8B-B14F-4D97-AF65-F5344CB8AC3E}">
        <p14:creationId xmlns:p14="http://schemas.microsoft.com/office/powerpoint/2010/main" val="20453166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2" descr="Map of Hampshire - Visit South East Engla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94156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Left Arrow 4"/>
          <p:cNvSpPr/>
          <p:nvPr/>
        </p:nvSpPr>
        <p:spPr>
          <a:xfrm>
            <a:off x="3898710" y="2695046"/>
            <a:ext cx="2725114" cy="77205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bg1"/>
                </a:solidFill>
              </a:rPr>
              <a:t>The Watercress Line</a:t>
            </a:r>
          </a:p>
        </p:txBody>
      </p:sp>
      <p:sp>
        <p:nvSpPr>
          <p:cNvPr id="6" name="TextBox 5">
            <a:extLst>
              <a:ext uri="{FF2B5EF4-FFF2-40B4-BE49-F238E27FC236}">
                <a16:creationId xmlns:a16="http://schemas.microsoft.com/office/drawing/2014/main" id="{AACB1397-A650-D984-72EE-A1B8ACE6CE0F}"/>
              </a:ext>
            </a:extLst>
          </p:cNvPr>
          <p:cNvSpPr txBox="1"/>
          <p:nvPr/>
        </p:nvSpPr>
        <p:spPr>
          <a:xfrm>
            <a:off x="5812972" y="6308209"/>
            <a:ext cx="2388637" cy="369332"/>
          </a:xfrm>
          <a:prstGeom prst="rect">
            <a:avLst/>
          </a:prstGeom>
          <a:noFill/>
        </p:spPr>
        <p:txBody>
          <a:bodyPr wrap="square" rtlCol="0">
            <a:spAutoFit/>
          </a:bodyPr>
          <a:lstStyle/>
          <a:p>
            <a:r>
              <a:rPr lang="en-GB" dirty="0"/>
              <a:t>Where is the railway? </a:t>
            </a:r>
          </a:p>
        </p:txBody>
      </p:sp>
    </p:spTree>
    <p:extLst>
      <p:ext uri="{BB962C8B-B14F-4D97-AF65-F5344CB8AC3E}">
        <p14:creationId xmlns:p14="http://schemas.microsoft.com/office/powerpoint/2010/main" val="11601753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2608.jpg"/>
          <p:cNvPicPr>
            <a:picLocks noChangeAspect="1"/>
          </p:cNvPicPr>
          <p:nvPr/>
        </p:nvPicPr>
        <p:blipFill rotWithShape="1">
          <a:blip r:embed="rId2" cstate="print"/>
          <a:srcRect t="23986"/>
          <a:stretch/>
        </p:blipFill>
        <p:spPr>
          <a:xfrm>
            <a:off x="20" y="10"/>
            <a:ext cx="12191980" cy="6857990"/>
          </a:xfrm>
          <a:prstGeom prst="rect">
            <a:avLst/>
          </a:prstGeom>
        </p:spPr>
      </p:pic>
      <p:sp>
        <p:nvSpPr>
          <p:cNvPr id="22529" name="Title 1"/>
          <p:cNvSpPr>
            <a:spLocks noGrp="1"/>
          </p:cNvSpPr>
          <p:nvPr>
            <p:ph type="title"/>
          </p:nvPr>
        </p:nvSpPr>
        <p:spPr>
          <a:xfrm>
            <a:off x="1524000" y="2551839"/>
            <a:ext cx="9144000" cy="1754326"/>
          </a:xfrm>
          <a:solidFill>
            <a:srgbClr val="000000">
              <a:alpha val="80000"/>
            </a:srgbClr>
          </a:solidFill>
          <a:ln w="279400" cap="sq" cmpd="thinThick">
            <a:solidFill>
              <a:srgbClr val="262626">
                <a:alpha val="89804"/>
              </a:srgbClr>
            </a:solidFill>
            <a:miter lim="800000"/>
          </a:ln>
        </p:spPr>
        <p:txBody>
          <a:bodyPr vert="horz" lIns="91440" tIns="45720" rIns="91440" bIns="45720" rtlCol="0" anchor="ctr">
            <a:normAutofit/>
          </a:bodyPr>
          <a:lstStyle/>
          <a:p>
            <a:pPr algn="ctr"/>
            <a:r>
              <a:rPr lang="en-US" sz="6000">
                <a:solidFill>
                  <a:srgbClr val="FFFFFF"/>
                </a:solidFill>
              </a:rPr>
              <a:t>The Railway Arrives!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2529"/>
                                        </p:tgtEl>
                                        <p:attrNameLst>
                                          <p:attrName>style.visibility</p:attrName>
                                        </p:attrNameLst>
                                      </p:cBhvr>
                                      <p:to>
                                        <p:strVal val="visible"/>
                                      </p:to>
                                    </p:set>
                                    <p:animEffect transition="in" filter="fade">
                                      <p:cBhvr>
                                        <p:cTn id="7" dur="400"/>
                                        <p:tgtEl>
                                          <p:spTgt spid="225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2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a:xfrm>
            <a:off x="548631" y="2657476"/>
            <a:ext cx="4816471" cy="3589243"/>
          </a:xfrm>
        </p:spPr>
        <p:style>
          <a:lnRef idx="2">
            <a:schemeClr val="accent4"/>
          </a:lnRef>
          <a:fillRef idx="1">
            <a:schemeClr val="lt1"/>
          </a:fillRef>
          <a:effectRef idx="0">
            <a:schemeClr val="accent4"/>
          </a:effectRef>
          <a:fontRef idx="minor">
            <a:schemeClr val="dk1"/>
          </a:fontRef>
        </p:style>
        <p:txBody>
          <a:bodyPr vert="horz" lIns="108000" tIns="45720" rIns="91440" bIns="45720" rtlCol="0" anchor="ctr" anchorCtr="0">
            <a:normAutofit/>
          </a:bodyPr>
          <a:lstStyle/>
          <a:p>
            <a:pPr algn="ctr" eaLnBrk="1" hangingPunct="1"/>
            <a:r>
              <a:rPr lang="en-GB" sz="4800" b="1" dirty="0"/>
              <a:t>When was it built?</a:t>
            </a:r>
            <a:br>
              <a:rPr lang="en-GB" sz="4800" dirty="0"/>
            </a:br>
            <a:r>
              <a:rPr lang="en-GB" sz="4800" dirty="0"/>
              <a:t>Planned in 1850</a:t>
            </a:r>
            <a:br>
              <a:rPr lang="en-GB" sz="4800" dirty="0"/>
            </a:br>
            <a:r>
              <a:rPr lang="en-GB" sz="4800" dirty="0"/>
              <a:t>Started 1863</a:t>
            </a:r>
            <a:br>
              <a:rPr lang="en-GB" sz="4800" dirty="0"/>
            </a:br>
            <a:r>
              <a:rPr lang="en-GB" sz="4800" dirty="0"/>
              <a:t>Finished 1865</a:t>
            </a:r>
          </a:p>
        </p:txBody>
      </p:sp>
      <p:sp>
        <p:nvSpPr>
          <p:cNvPr id="17411" name="Rectangle 7"/>
          <p:cNvSpPr>
            <a:spLocks noChangeArrowheads="1"/>
          </p:cNvSpPr>
          <p:nvPr/>
        </p:nvSpPr>
        <p:spPr bwMode="auto">
          <a:xfrm>
            <a:off x="2640014" y="908050"/>
            <a:ext cx="7596187" cy="1555750"/>
          </a:xfrm>
          <a:prstGeom prst="rect">
            <a:avLst/>
          </a:prstGeom>
          <a:noFill/>
          <a:ln w="9525">
            <a:noFill/>
            <a:miter lim="800000"/>
            <a:headEnd/>
            <a:tailEnd/>
          </a:ln>
        </p:spPr>
        <p:txBody>
          <a:bodyPr>
            <a:spAutoFit/>
          </a:bodyPr>
          <a:lstStyle/>
          <a:p>
            <a:pPr>
              <a:defRPr/>
            </a:pPr>
            <a:r>
              <a:rPr lang="en-GB" sz="4800" dirty="0">
                <a:effectLst>
                  <a:outerShdw blurRad="38100" dist="38100" dir="2700000" algn="tl">
                    <a:srgbClr val="C0C0C0"/>
                  </a:outerShdw>
                </a:effectLst>
                <a:latin typeface="Constantia" pitchFamily="18" charset="0"/>
              </a:rPr>
              <a:t>The Alton, Alresford and Winchester Railway</a:t>
            </a:r>
          </a:p>
        </p:txBody>
      </p:sp>
      <p:sp>
        <p:nvSpPr>
          <p:cNvPr id="16388" name="Content Placeholder 10"/>
          <p:cNvSpPr>
            <a:spLocks noGrp="1"/>
          </p:cNvSpPr>
          <p:nvPr>
            <p:ph sz="half" idx="1"/>
          </p:nvPr>
        </p:nvSpPr>
        <p:spPr>
          <a:xfrm>
            <a:off x="5735639" y="2657476"/>
            <a:ext cx="4402137" cy="3507829"/>
          </a:xfrm>
        </p:spPr>
        <p:txBody>
          <a:bodyPr/>
          <a:lstStyle/>
          <a:p>
            <a:pPr eaLnBrk="1" hangingPunct="1">
              <a:buFont typeface="Wingdings 2" pitchFamily="18" charset="2"/>
              <a:buNone/>
            </a:pPr>
            <a:r>
              <a:rPr lang="en-GB" sz="2000" b="1" i="1" dirty="0">
                <a:solidFill>
                  <a:schemeClr val="tx2"/>
                </a:solidFill>
                <a:latin typeface="Comic Sans MS" pitchFamily="66" charset="0"/>
              </a:rPr>
              <a:t>The opening of the Railway was celebrated by;</a:t>
            </a:r>
          </a:p>
          <a:p>
            <a:pPr eaLnBrk="1" hangingPunct="1">
              <a:buFont typeface="Wingdings 2" pitchFamily="18" charset="2"/>
              <a:buNone/>
            </a:pPr>
            <a:r>
              <a:rPr lang="en-GB" sz="2000" i="1" dirty="0">
                <a:latin typeface="Comic Sans MS" pitchFamily="66" charset="0"/>
              </a:rPr>
              <a:t>A Grand Dinner</a:t>
            </a:r>
          </a:p>
          <a:p>
            <a:pPr eaLnBrk="1" hangingPunct="1">
              <a:buFont typeface="Wingdings 2" pitchFamily="18" charset="2"/>
              <a:buNone/>
            </a:pPr>
            <a:r>
              <a:rPr lang="en-GB" sz="2000" i="1" dirty="0">
                <a:latin typeface="Comic Sans MS" pitchFamily="66" charset="0"/>
              </a:rPr>
              <a:t>Speeches</a:t>
            </a:r>
          </a:p>
          <a:p>
            <a:pPr eaLnBrk="1" hangingPunct="1">
              <a:buFont typeface="Wingdings 2" pitchFamily="18" charset="2"/>
              <a:buNone/>
            </a:pPr>
            <a:r>
              <a:rPr lang="en-GB" sz="2000" i="1" dirty="0">
                <a:latin typeface="Comic Sans MS" pitchFamily="66" charset="0"/>
              </a:rPr>
              <a:t>Newspaper Reports</a:t>
            </a:r>
          </a:p>
          <a:p>
            <a:pPr eaLnBrk="1" hangingPunct="1">
              <a:buFont typeface="Wingdings 2" pitchFamily="18" charset="2"/>
              <a:buNone/>
            </a:pPr>
            <a:r>
              <a:rPr lang="en-GB" sz="2000" i="1" dirty="0">
                <a:latin typeface="Comic Sans MS" pitchFamily="66" charset="0"/>
              </a:rPr>
              <a:t>Poems</a:t>
            </a:r>
          </a:p>
          <a:p>
            <a:pPr eaLnBrk="1" hangingPunct="1">
              <a:buFont typeface="Wingdings 2" pitchFamily="18" charset="2"/>
              <a:buNone/>
            </a:pPr>
            <a:r>
              <a:rPr lang="en-GB" sz="2000" i="1" dirty="0">
                <a:latin typeface="Comic Sans MS" pitchFamily="66" charset="0"/>
              </a:rPr>
              <a:t>Letters of congratulations written</a:t>
            </a:r>
          </a:p>
          <a:p>
            <a:pPr eaLnBrk="1" hangingPunct="1">
              <a:buFont typeface="Wingdings 2" pitchFamily="18" charset="2"/>
              <a:buNone/>
            </a:pPr>
            <a:r>
              <a:rPr lang="en-GB" sz="2000" i="1" dirty="0">
                <a:latin typeface="Comic Sans MS" pitchFamily="66" charset="0"/>
              </a:rPr>
              <a:t>Advertisements of the new service</a:t>
            </a:r>
          </a:p>
          <a:p>
            <a:pPr eaLnBrk="1" hangingPunct="1">
              <a:buFont typeface="Wingdings 2" pitchFamily="18" charset="2"/>
              <a:buNone/>
            </a:pPr>
            <a:r>
              <a:rPr lang="en-GB" sz="2000" i="1" dirty="0">
                <a:latin typeface="Comic Sans MS" pitchFamily="66" charset="0"/>
              </a:rPr>
              <a:t>A special service train</a:t>
            </a:r>
          </a:p>
          <a:p>
            <a:pPr eaLnBrk="1" hangingPunct="1"/>
            <a:endParaRPr lang="en-GB"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www.positive.news/wp-content/uploads/2011/01/watercress-plant.jpg"/>
          <p:cNvPicPr>
            <a:picLocks noChangeAspect="1" noChangeArrowheads="1"/>
          </p:cNvPicPr>
          <p:nvPr/>
        </p:nvPicPr>
        <p:blipFill rotWithShape="1">
          <a:blip r:embed="rId2" cstate="print"/>
          <a:srcRect r="15625"/>
          <a:stretch/>
        </p:blipFill>
        <p:spPr bwMode="auto">
          <a:xfrm rot="5400000">
            <a:off x="-381000" y="381000"/>
            <a:ext cx="6858000" cy="6096000"/>
          </a:xfrm>
          <a:prstGeom prst="rect">
            <a:avLst/>
          </a:prstGeom>
          <a:noFill/>
        </p:spPr>
      </p:pic>
      <p:pic>
        <p:nvPicPr>
          <p:cNvPr id="5" name="Picture 4" descr="https://thehistoricfoodie.files.wordpress.com/2013/09/siftinthepast_the-watercress-girl_smith_1780.jpg"/>
          <p:cNvPicPr>
            <a:picLocks noChangeAspect="1" noChangeArrowheads="1"/>
          </p:cNvPicPr>
          <p:nvPr/>
        </p:nvPicPr>
        <p:blipFill rotWithShape="1">
          <a:blip r:embed="rId3" cstate="print"/>
          <a:srcRect r="2" b="19001"/>
          <a:stretch/>
        </p:blipFill>
        <p:spPr bwMode="auto">
          <a:xfrm>
            <a:off x="6096000" y="1"/>
            <a:ext cx="6096000" cy="6858000"/>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126A08_D_38.jpg"/>
          <p:cNvPicPr>
            <a:picLocks noChangeAspect="1" noChangeArrowheads="1"/>
          </p:cNvPicPr>
          <p:nvPr/>
        </p:nvPicPr>
        <p:blipFill rotWithShape="1">
          <a:blip r:embed="rId2" cstate="print"/>
          <a:srcRect t="15986" b="9511"/>
          <a:stretch/>
        </p:blipFill>
        <p:spPr bwMode="auto">
          <a:xfrm>
            <a:off x="20" y="10"/>
            <a:ext cx="12191980" cy="6857990"/>
          </a:xfrm>
          <a:prstGeom prst="rect">
            <a:avLst/>
          </a:prstGeom>
          <a:noFill/>
        </p:spPr>
      </p:pic>
      <p:sp>
        <p:nvSpPr>
          <p:cNvPr id="4" name="Title 3">
            <a:extLst>
              <a:ext uri="{FF2B5EF4-FFF2-40B4-BE49-F238E27FC236}">
                <a16:creationId xmlns:a16="http://schemas.microsoft.com/office/drawing/2014/main" id="{FFF34489-5CFC-3EEE-5288-FD81AF3FDD43}"/>
              </a:ext>
            </a:extLst>
          </p:cNvPr>
          <p:cNvSpPr>
            <a:spLocks noGrp="1"/>
          </p:cNvSpPr>
          <p:nvPr>
            <p:ph type="title"/>
          </p:nvPr>
        </p:nvSpPr>
        <p:spPr/>
        <p:txBody>
          <a:bodyPr/>
          <a:lstStyle/>
          <a:p>
            <a:endParaRPr lang="en-GB"/>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alresfordheritage.co.uk/_Media/s-042_med.jpeg"/>
          <p:cNvPicPr>
            <a:picLocks noChangeAspect="1" noChangeArrowheads="1"/>
          </p:cNvPicPr>
          <p:nvPr/>
        </p:nvPicPr>
        <p:blipFill rotWithShape="1">
          <a:blip r:embed="rId2" cstate="print"/>
          <a:srcRect b="15414"/>
          <a:stretch/>
        </p:blipFill>
        <p:spPr bwMode="auto">
          <a:xfrm>
            <a:off x="20" y="10"/>
            <a:ext cx="12191980" cy="6857990"/>
          </a:xfrm>
          <a:prstGeom prst="rect">
            <a:avLst/>
          </a:prstGeom>
          <a:noFill/>
        </p:spPr>
      </p:pic>
      <p:sp>
        <p:nvSpPr>
          <p:cNvPr id="5" name="Title 4">
            <a:extLst>
              <a:ext uri="{FF2B5EF4-FFF2-40B4-BE49-F238E27FC236}">
                <a16:creationId xmlns:a16="http://schemas.microsoft.com/office/drawing/2014/main" id="{2557E21A-FA40-A0CA-8F88-1E870A177CCD}"/>
              </a:ext>
            </a:extLst>
          </p:cNvPr>
          <p:cNvSpPr>
            <a:spLocks noGrp="1"/>
          </p:cNvSpPr>
          <p:nvPr>
            <p:ph type="title"/>
          </p:nvPr>
        </p:nvSpPr>
        <p:spPr/>
        <p:txBody>
          <a:bodyPr/>
          <a:lstStyle/>
          <a:p>
            <a:endParaRPr lang="en-GB"/>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Loading cress.jpg"/>
          <p:cNvPicPr>
            <a:picLocks noChangeAspect="1"/>
          </p:cNvPicPr>
          <p:nvPr/>
        </p:nvPicPr>
        <p:blipFill rotWithShape="1">
          <a:blip r:embed="rId2" cstate="print"/>
          <a:srcRect t="19963" b="8153"/>
          <a:stretch/>
        </p:blipFill>
        <p:spPr>
          <a:xfrm>
            <a:off x="20" y="10"/>
            <a:ext cx="12191980" cy="6857990"/>
          </a:xfrm>
          <a:prstGeom prst="rect">
            <a:avLst/>
          </a:prstGeom>
        </p:spPr>
      </p:pic>
      <p:sp>
        <p:nvSpPr>
          <p:cNvPr id="6" name="Title 5">
            <a:extLst>
              <a:ext uri="{FF2B5EF4-FFF2-40B4-BE49-F238E27FC236}">
                <a16:creationId xmlns:a16="http://schemas.microsoft.com/office/drawing/2014/main" id="{E8F21A8D-D0A0-FF48-0D7E-3A5E983E41E9}"/>
              </a:ext>
            </a:extLst>
          </p:cNvPr>
          <p:cNvSpPr>
            <a:spLocks noGrp="1"/>
          </p:cNvSpPr>
          <p:nvPr>
            <p:ph type="title"/>
          </p:nvPr>
        </p:nvSpPr>
        <p:spPr/>
        <p:txBody>
          <a:bodyPr/>
          <a:lstStyle/>
          <a:p>
            <a:endParaRPr lang="en-GB"/>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croxleygreenhistory.co.uk/uploads/7/8/4/5/7845534/8422700_orig.jpg?347"/>
          <p:cNvPicPr>
            <a:picLocks noChangeAspect="1" noChangeArrowheads="1"/>
          </p:cNvPicPr>
          <p:nvPr/>
        </p:nvPicPr>
        <p:blipFill rotWithShape="1">
          <a:blip r:embed="rId2" cstate="print"/>
          <a:srcRect t="15730"/>
          <a:stretch/>
        </p:blipFill>
        <p:spPr bwMode="auto">
          <a:xfrm>
            <a:off x="20" y="10"/>
            <a:ext cx="12191980" cy="6857990"/>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www.streamfarm.co.uk/wp-content/uploads/2015/02/2007-05-03-16.49.49.jpg"/>
          <p:cNvPicPr>
            <a:picLocks noChangeAspect="1" noChangeArrowheads="1"/>
          </p:cNvPicPr>
          <p:nvPr/>
        </p:nvPicPr>
        <p:blipFill rotWithShape="1">
          <a:blip r:embed="rId2" cstate="print"/>
          <a:srcRect t="13118" b="2296"/>
          <a:stretch/>
        </p:blipFill>
        <p:spPr bwMode="auto">
          <a:xfrm>
            <a:off x="-3047" y="10"/>
            <a:ext cx="12191999" cy="6857990"/>
          </a:xfrm>
          <a:prstGeom prst="rect">
            <a:avLst/>
          </a:prstGeom>
          <a:noFill/>
        </p:spPr>
      </p:pic>
      <p:sp>
        <p:nvSpPr>
          <p:cNvPr id="4" name="Title 3">
            <a:extLst>
              <a:ext uri="{FF2B5EF4-FFF2-40B4-BE49-F238E27FC236}">
                <a16:creationId xmlns:a16="http://schemas.microsoft.com/office/drawing/2014/main" id="{190FAAAD-349A-749E-CCC2-454FC6FAFC9C}"/>
              </a:ext>
            </a:extLst>
          </p:cNvPr>
          <p:cNvSpPr>
            <a:spLocks noGrp="1"/>
          </p:cNvSpPr>
          <p:nvPr>
            <p:ph type="title"/>
          </p:nvPr>
        </p:nvSpPr>
        <p:spPr/>
        <p:txBody>
          <a:bodyPr/>
          <a:lstStyle/>
          <a:p>
            <a:endParaRPr lang="en-GB"/>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John Cook, shepherd to Henry Berry, probably c 1900, on road to South Farm."/>
          <p:cNvPicPr>
            <a:picLocks noChangeAspect="1" noChangeArrowheads="1"/>
          </p:cNvPicPr>
          <p:nvPr/>
        </p:nvPicPr>
        <p:blipFill rotWithShape="1">
          <a:blip r:embed="rId2" cstate="print"/>
          <a:srcRect t="25458" r="-2" b="17450"/>
          <a:stretch/>
        </p:blipFill>
        <p:spPr bwMode="auto">
          <a:xfrm>
            <a:off x="5622233" y="10"/>
            <a:ext cx="6569769" cy="3750724"/>
          </a:xfrm>
          <a:custGeom>
            <a:avLst/>
            <a:gdLst/>
            <a:ahLst/>
            <a:cxnLst/>
            <a:rect l="l" t="t" r="r" b="b"/>
            <a:pathLst>
              <a:path w="6569769" h="3750734">
                <a:moveTo>
                  <a:pt x="1738471" y="0"/>
                </a:moveTo>
                <a:lnTo>
                  <a:pt x="6569769" y="0"/>
                </a:lnTo>
                <a:lnTo>
                  <a:pt x="6569769" y="3750734"/>
                </a:lnTo>
                <a:lnTo>
                  <a:pt x="0" y="3750734"/>
                </a:lnTo>
                <a:close/>
              </a:path>
            </a:pathLst>
          </a:custGeom>
          <a:noFill/>
        </p:spPr>
      </p:pic>
      <p:pic>
        <p:nvPicPr>
          <p:cNvPr id="7174" name="Picture 6" descr="Image result for drove roads"/>
          <p:cNvPicPr>
            <a:picLocks noChangeAspect="1" noChangeArrowheads="1"/>
          </p:cNvPicPr>
          <p:nvPr/>
        </p:nvPicPr>
        <p:blipFill rotWithShape="1">
          <a:blip r:embed="rId3" cstate="print"/>
          <a:srcRect t="12441" b="32216"/>
          <a:stretch/>
        </p:blipFill>
        <p:spPr bwMode="auto">
          <a:xfrm>
            <a:off x="4182011" y="3887894"/>
            <a:ext cx="8009991" cy="2970106"/>
          </a:xfrm>
          <a:custGeom>
            <a:avLst/>
            <a:gdLst/>
            <a:ahLst/>
            <a:cxnLst/>
            <a:rect l="l" t="t" r="r" b="b"/>
            <a:pathLst>
              <a:path w="8009991" h="2970106">
                <a:moveTo>
                  <a:pt x="1376648" y="0"/>
                </a:moveTo>
                <a:lnTo>
                  <a:pt x="8009991" y="0"/>
                </a:lnTo>
                <a:lnTo>
                  <a:pt x="8009991" y="2970106"/>
                </a:lnTo>
                <a:lnTo>
                  <a:pt x="0" y="2970106"/>
                </a:lnTo>
                <a:close/>
              </a:path>
            </a:pathLst>
          </a:custGeom>
          <a:noFill/>
        </p:spPr>
      </p:pic>
      <p:pic>
        <p:nvPicPr>
          <p:cNvPr id="34818" name="Picture 2" descr="Image result for Sheep in Alresford"/>
          <p:cNvPicPr>
            <a:picLocks noChangeAspect="1" noChangeArrowheads="1"/>
          </p:cNvPicPr>
          <p:nvPr/>
        </p:nvPicPr>
        <p:blipFill rotWithShape="1">
          <a:blip r:embed="rId4" cstate="print"/>
          <a:srcRect l="15150" r="15923" b="-1"/>
          <a:stretch/>
        </p:blipFill>
        <p:spPr bwMode="auto">
          <a:xfrm>
            <a:off x="20" y="10"/>
            <a:ext cx="7503091" cy="6857990"/>
          </a:xfrm>
          <a:custGeom>
            <a:avLst/>
            <a:gdLst/>
            <a:ahLst/>
            <a:cxnLst/>
            <a:rect l="l" t="t" r="r" b="b"/>
            <a:pathLst>
              <a:path w="7503111" h="6858000">
                <a:moveTo>
                  <a:pt x="0" y="0"/>
                </a:moveTo>
                <a:lnTo>
                  <a:pt x="677334" y="0"/>
                </a:lnTo>
                <a:lnTo>
                  <a:pt x="1168036" y="0"/>
                </a:lnTo>
                <a:lnTo>
                  <a:pt x="1205499" y="0"/>
                </a:lnTo>
                <a:lnTo>
                  <a:pt x="1647632" y="0"/>
                </a:lnTo>
                <a:lnTo>
                  <a:pt x="7215401" y="0"/>
                </a:lnTo>
                <a:lnTo>
                  <a:pt x="4041567" y="6852993"/>
                </a:lnTo>
                <a:lnTo>
                  <a:pt x="7503111" y="6852993"/>
                </a:lnTo>
                <a:lnTo>
                  <a:pt x="7503111" y="6852994"/>
                </a:lnTo>
                <a:lnTo>
                  <a:pt x="1647632" y="6852994"/>
                </a:lnTo>
                <a:lnTo>
                  <a:pt x="1647632" y="6858000"/>
                </a:lnTo>
                <a:lnTo>
                  <a:pt x="0" y="6858000"/>
                </a:lnTo>
                <a:close/>
              </a:path>
            </a:pathLst>
          </a:cu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http://www.towntrust.org.uk/images/sheep_600.jpg"/>
          <p:cNvPicPr>
            <a:picLocks noChangeAspect="1" noChangeArrowheads="1"/>
          </p:cNvPicPr>
          <p:nvPr/>
        </p:nvPicPr>
        <p:blipFill rotWithShape="1">
          <a:blip r:embed="rId2" cstate="print"/>
          <a:srcRect t="29258"/>
          <a:stretch/>
        </p:blipFill>
        <p:spPr bwMode="auto">
          <a:xfrm>
            <a:off x="20" y="1282"/>
            <a:ext cx="12191980" cy="6856718"/>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5120424" cy="6890111"/>
          </a:xfrm>
        </p:spPr>
      </p:pic>
      <p:sp>
        <p:nvSpPr>
          <p:cNvPr id="2" name="Title 1"/>
          <p:cNvSpPr>
            <a:spLocks noGrp="1"/>
          </p:cNvSpPr>
          <p:nvPr>
            <p:ph type="title"/>
          </p:nvPr>
        </p:nvSpPr>
        <p:spPr>
          <a:xfrm>
            <a:off x="-137376" y="-200740"/>
            <a:ext cx="10515600" cy="1325563"/>
          </a:xfrm>
        </p:spPr>
        <p:txBody>
          <a:bodyPr>
            <a:normAutofit/>
          </a:bodyPr>
          <a:lstStyle/>
          <a:p>
            <a:r>
              <a:rPr lang="en-GB" sz="7200" b="1" dirty="0">
                <a:solidFill>
                  <a:schemeClr val="bg1"/>
                </a:solidFill>
              </a:rPr>
              <a:t>The Victorians </a:t>
            </a:r>
          </a:p>
        </p:txBody>
      </p:sp>
      <p:pic>
        <p:nvPicPr>
          <p:cNvPr id="1026" name="Picture 2" descr="Stephenson's Rocket drawi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4235" y="41856"/>
            <a:ext cx="5967765" cy="416957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Watercress Line Railway - Heritage Steam Railwa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20667" y="186491"/>
            <a:ext cx="3561090" cy="118092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Vintage Victorian Cartoon Gents Retro People Vector. Style Fashion Old People  Victorian Gentleman Clothing Antique Stock Vector - Illustration of  mustache, glamour: 116169778">
            <a:extLst>
              <a:ext uri="{FF2B5EF4-FFF2-40B4-BE49-F238E27FC236}">
                <a16:creationId xmlns:a16="http://schemas.microsoft.com/office/drawing/2014/main" id="{E180B82B-92C1-C330-852A-76947556722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20424" y="4238625"/>
            <a:ext cx="3424020" cy="261937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When was the industrial revolution? - BBC Bitesize">
            <a:extLst>
              <a:ext uri="{FF2B5EF4-FFF2-40B4-BE49-F238E27FC236}">
                <a16:creationId xmlns:a16="http://schemas.microsoft.com/office/drawing/2014/main" id="{F08B72B1-45F5-02A5-F2C8-B566628C2DB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544444" y="4058816"/>
            <a:ext cx="3606898" cy="2823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1271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126A08_B_7.jpg"/>
          <p:cNvPicPr>
            <a:picLocks noChangeAspect="1" noChangeArrowheads="1"/>
          </p:cNvPicPr>
          <p:nvPr/>
        </p:nvPicPr>
        <p:blipFill rotWithShape="1">
          <a:blip r:embed="rId2" cstate="print"/>
          <a:srcRect t="24873" b="127"/>
          <a:stretch/>
        </p:blipFill>
        <p:spPr bwMode="auto">
          <a:xfrm>
            <a:off x="20" y="10"/>
            <a:ext cx="12191980" cy="6857990"/>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2" name="Picture 4" descr="Image result for sheep being transported by train uk"/>
          <p:cNvPicPr>
            <a:picLocks noChangeAspect="1" noChangeArrowheads="1"/>
          </p:cNvPicPr>
          <p:nvPr/>
        </p:nvPicPr>
        <p:blipFill rotWithShape="1">
          <a:blip r:embed="rId2" cstate="print"/>
          <a:srcRect l="10298" r="9787" b="1"/>
          <a:stretch/>
        </p:blipFill>
        <p:spPr bwMode="auto">
          <a:xfrm>
            <a:off x="20" y="10"/>
            <a:ext cx="9141724" cy="6863475"/>
          </a:xfrm>
          <a:custGeom>
            <a:avLst/>
            <a:gdLst/>
            <a:ahLst/>
            <a:cxnLst/>
            <a:rect l="l" t="t" r="r" b="b"/>
            <a:pathLst>
              <a:path w="9141744" h="6863485">
                <a:moveTo>
                  <a:pt x="0" y="0"/>
                </a:moveTo>
                <a:lnTo>
                  <a:pt x="5963051" y="0"/>
                </a:lnTo>
                <a:lnTo>
                  <a:pt x="9141744" y="6863485"/>
                </a:lnTo>
                <a:lnTo>
                  <a:pt x="0" y="6863485"/>
                </a:lnTo>
                <a:lnTo>
                  <a:pt x="0" y="0"/>
                </a:lnTo>
                <a:close/>
              </a:path>
            </a:pathLst>
          </a:custGeom>
          <a:noFill/>
        </p:spPr>
      </p:pic>
      <p:pic>
        <p:nvPicPr>
          <p:cNvPr id="37894" name="Picture 6" descr="Image result for sheep being transported by train uk"/>
          <p:cNvPicPr>
            <a:picLocks noChangeAspect="1" noChangeArrowheads="1"/>
          </p:cNvPicPr>
          <p:nvPr/>
        </p:nvPicPr>
        <p:blipFill rotWithShape="1">
          <a:blip r:embed="rId3" cstate="print"/>
          <a:srcRect l="16128" r="27823"/>
          <a:stretch/>
        </p:blipFill>
        <p:spPr bwMode="auto">
          <a:xfrm>
            <a:off x="5790353" y="10"/>
            <a:ext cx="6401647" cy="6852984"/>
          </a:xfrm>
          <a:custGeom>
            <a:avLst/>
            <a:gdLst/>
            <a:ahLst/>
            <a:cxnLst/>
            <a:rect l="l" t="t" r="r" b="b"/>
            <a:pathLst>
              <a:path w="6401647" h="6852994">
                <a:moveTo>
                  <a:pt x="354282" y="0"/>
                </a:moveTo>
                <a:lnTo>
                  <a:pt x="6401647" y="0"/>
                </a:lnTo>
                <a:lnTo>
                  <a:pt x="6401647" y="6852994"/>
                </a:lnTo>
                <a:lnTo>
                  <a:pt x="0" y="6852994"/>
                </a:lnTo>
                <a:lnTo>
                  <a:pt x="0" y="6852993"/>
                </a:lnTo>
                <a:lnTo>
                  <a:pt x="3528116" y="6852993"/>
                </a:lnTo>
                <a:close/>
              </a:path>
            </a:pathLst>
          </a:cu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1010913.JPG"/>
          <p:cNvPicPr>
            <a:picLocks noChangeAspect="1"/>
          </p:cNvPicPr>
          <p:nvPr/>
        </p:nvPicPr>
        <p:blipFill rotWithShape="1">
          <a:blip r:embed="rId2" cstate="print"/>
          <a:srcRect r="-1" b="50072"/>
          <a:stretch/>
        </p:blipFill>
        <p:spPr>
          <a:xfrm>
            <a:off x="20" y="10"/>
            <a:ext cx="9141724" cy="6863475"/>
          </a:xfrm>
          <a:custGeom>
            <a:avLst/>
            <a:gdLst/>
            <a:ahLst/>
            <a:cxnLst/>
            <a:rect l="l" t="t" r="r" b="b"/>
            <a:pathLst>
              <a:path w="9141744" h="6863485">
                <a:moveTo>
                  <a:pt x="0" y="0"/>
                </a:moveTo>
                <a:lnTo>
                  <a:pt x="5963051" y="0"/>
                </a:lnTo>
                <a:lnTo>
                  <a:pt x="9141744" y="6863485"/>
                </a:lnTo>
                <a:lnTo>
                  <a:pt x="0" y="6863485"/>
                </a:lnTo>
                <a:lnTo>
                  <a:pt x="0" y="0"/>
                </a:lnTo>
                <a:close/>
              </a:path>
            </a:pathLst>
          </a:custGeom>
        </p:spPr>
      </p:pic>
      <p:pic>
        <p:nvPicPr>
          <p:cNvPr id="1026" name="Picture 2" descr="http://cdn.shopify.com/s/files/1/1021/8371/products/TWW1_026.jpeg?v=1447229817"/>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3727"/>
          <a:stretch/>
        </p:blipFill>
        <p:spPr bwMode="auto">
          <a:xfrm>
            <a:off x="5790353" y="10"/>
            <a:ext cx="6401647" cy="6852984"/>
          </a:xfrm>
          <a:custGeom>
            <a:avLst/>
            <a:gdLst/>
            <a:ahLst/>
            <a:cxnLst/>
            <a:rect l="l" t="t" r="r" b="b"/>
            <a:pathLst>
              <a:path w="6401647" h="6852994">
                <a:moveTo>
                  <a:pt x="354282" y="0"/>
                </a:moveTo>
                <a:lnTo>
                  <a:pt x="6401647" y="0"/>
                </a:lnTo>
                <a:lnTo>
                  <a:pt x="6401647" y="6852994"/>
                </a:lnTo>
                <a:lnTo>
                  <a:pt x="0" y="6852994"/>
                </a:lnTo>
                <a:lnTo>
                  <a:pt x="0" y="6852993"/>
                </a:lnTo>
                <a:lnTo>
                  <a:pt x="3528116" y="6852993"/>
                </a:lnTo>
                <a:close/>
              </a:path>
            </a:pathLst>
          </a:cu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rotWithShape="1">
          <a:blip r:embed="rId2" cstate="print"/>
          <a:srcRect t="20586" b="8450"/>
          <a:stretch/>
        </p:blipFill>
        <p:spPr bwMode="auto">
          <a:xfrm>
            <a:off x="20" y="1282"/>
            <a:ext cx="12191980" cy="6856718"/>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2781300" cy="4836432"/>
          </a:xfrm>
        </p:spPr>
        <p:txBody>
          <a:bodyPr>
            <a:normAutofit fontScale="85000" lnSpcReduction="20000"/>
          </a:bodyPr>
          <a:lstStyle/>
          <a:p>
            <a:r>
              <a:rPr lang="en-GB" dirty="0"/>
              <a:t>1860s</a:t>
            </a:r>
          </a:p>
          <a:p>
            <a:r>
              <a:rPr lang="en-GB" dirty="0"/>
              <a:t>6 stations</a:t>
            </a:r>
          </a:p>
          <a:p>
            <a:r>
              <a:rPr lang="en-GB" dirty="0"/>
              <a:t>Carrying and transporting a super food!</a:t>
            </a:r>
          </a:p>
          <a:p>
            <a:r>
              <a:rPr lang="en-GB" dirty="0"/>
              <a:t>Alresford, Medstead &amp; Four Marks, Ropley, Alton</a:t>
            </a:r>
          </a:p>
          <a:p>
            <a:r>
              <a:rPr lang="en-GB" dirty="0"/>
              <a:t>Mid Hants railway</a:t>
            </a:r>
          </a:p>
          <a:p>
            <a:r>
              <a:rPr lang="en-GB" dirty="0"/>
              <a:t>Southern railway</a:t>
            </a:r>
          </a:p>
          <a:p>
            <a:r>
              <a:rPr lang="en-GB" dirty="0"/>
              <a:t>British railways</a:t>
            </a:r>
          </a:p>
          <a:p>
            <a:r>
              <a:rPr lang="en-GB" dirty="0"/>
              <a:t>Closure in 1973</a:t>
            </a:r>
          </a:p>
          <a:p>
            <a:r>
              <a:rPr lang="en-GB" dirty="0"/>
              <a:t>Reopens in 1977</a:t>
            </a:r>
          </a:p>
          <a:p>
            <a:endParaRPr lang="en-GB" dirty="0"/>
          </a:p>
          <a:p>
            <a:endParaRPr lang="en-GB" dirty="0"/>
          </a:p>
        </p:txBody>
      </p:sp>
      <p:pic>
        <p:nvPicPr>
          <p:cNvPr id="4" name="Picture 2" descr="The Watercress Line — Watercress | Health, Recipes &amp; Mo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7559" y="0"/>
            <a:ext cx="839444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838199" y="365125"/>
            <a:ext cx="6988630" cy="1325563"/>
          </a:xfrm>
        </p:spPr>
        <p:txBody>
          <a:bodyPr>
            <a:normAutofit/>
          </a:bodyPr>
          <a:lstStyle/>
          <a:p>
            <a:r>
              <a:rPr lang="en-GB" dirty="0"/>
              <a:t>Where our railway starts…..</a:t>
            </a:r>
          </a:p>
        </p:txBody>
      </p:sp>
    </p:spTree>
    <p:extLst>
      <p:ext uri="{BB962C8B-B14F-4D97-AF65-F5344CB8AC3E}">
        <p14:creationId xmlns:p14="http://schemas.microsoft.com/office/powerpoint/2010/main" val="18362760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8" name="Content Placeholder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39429" y="1825625"/>
            <a:ext cx="3713141" cy="4351338"/>
          </a:xfrm>
        </p:spPr>
      </p:pic>
      <p:pic>
        <p:nvPicPr>
          <p:cNvPr id="4" name="Picture 2" descr="https://chawtonhouse.org/wp-content/uploads/2022/03/Artfund-2-1-745x43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1"/>
            <a:ext cx="12192000" cy="6858221"/>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718457" y="55052"/>
            <a:ext cx="10515600" cy="409240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solidFill>
                  <a:schemeClr val="bg1"/>
                </a:solidFill>
                <a:latin typeface="Stencil" panose="040409050D0802020404" pitchFamily="82" charset="0"/>
              </a:rPr>
              <a:t>Edward Knight</a:t>
            </a:r>
          </a:p>
          <a:p>
            <a:endParaRPr lang="en-GB" dirty="0">
              <a:latin typeface="Stencil" panose="040409050D0802020404" pitchFamily="82" charset="0"/>
            </a:endParaRPr>
          </a:p>
          <a:p>
            <a:r>
              <a:rPr lang="en-GB" sz="2800" dirty="0">
                <a:solidFill>
                  <a:schemeClr val="bg1"/>
                </a:solidFill>
                <a:latin typeface="Stencil" panose="040409050D0802020404" pitchFamily="82" charset="0"/>
              </a:rPr>
              <a:t>Nephew of….</a:t>
            </a:r>
          </a:p>
          <a:p>
            <a:endParaRPr lang="en-GB" sz="2800" dirty="0">
              <a:solidFill>
                <a:schemeClr val="bg1"/>
              </a:solidFill>
              <a:latin typeface="Stencil" panose="040409050D0802020404" pitchFamily="82" charset="0"/>
            </a:endParaRPr>
          </a:p>
          <a:p>
            <a:r>
              <a:rPr lang="en-GB" sz="2800" dirty="0">
                <a:solidFill>
                  <a:schemeClr val="bg1"/>
                </a:solidFill>
                <a:latin typeface="Stencil" panose="040409050D0802020404" pitchFamily="82" charset="0"/>
              </a:rPr>
              <a:t>Jane Austen </a:t>
            </a:r>
          </a:p>
          <a:p>
            <a:endParaRPr lang="en-GB" dirty="0">
              <a:latin typeface="Stencil" panose="040409050D0802020404" pitchFamily="82" charset="0"/>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9063" y="3212136"/>
            <a:ext cx="3111137" cy="3645864"/>
          </a:xfrm>
          <a:prstGeom prst="rect">
            <a:avLst/>
          </a:prstGeom>
        </p:spPr>
      </p:pic>
    </p:spTree>
    <p:extLst>
      <p:ext uri="{BB962C8B-B14F-4D97-AF65-F5344CB8AC3E}">
        <p14:creationId xmlns:p14="http://schemas.microsoft.com/office/powerpoint/2010/main" val="12194298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8457" y="55052"/>
            <a:ext cx="10515600" cy="1325563"/>
          </a:xfrm>
        </p:spPr>
        <p:txBody>
          <a:bodyPr/>
          <a:lstStyle/>
          <a:p>
            <a:r>
              <a:rPr lang="en-GB" dirty="0">
                <a:latin typeface="Stencil" panose="040409050D0802020404" pitchFamily="82" charset="0"/>
              </a:rPr>
              <a:t>Railway mania!</a:t>
            </a:r>
          </a:p>
        </p:txBody>
      </p:sp>
      <p:sp>
        <p:nvSpPr>
          <p:cNvPr id="5" name="Content Placeholder 4"/>
          <p:cNvSpPr>
            <a:spLocks noGrp="1"/>
          </p:cNvSpPr>
          <p:nvPr>
            <p:ph idx="1"/>
          </p:nvPr>
        </p:nvSpPr>
        <p:spPr/>
        <p:txBody>
          <a:bodyPr/>
          <a:lstStyle/>
          <a:p>
            <a:endParaRPr lang="en-GB"/>
          </a:p>
        </p:txBody>
      </p:sp>
      <p:pic>
        <p:nvPicPr>
          <p:cNvPr id="3074" name="Picture 2" descr="Railway Mania - Wikiped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80615"/>
            <a:ext cx="6237514" cy="504671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The Subjects of Punch Cartoons and Caricatures: Railway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99005" y="0"/>
            <a:ext cx="6161509" cy="3951514"/>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The British &quot;Railway Mania&quot; Bubble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99005" y="4028177"/>
            <a:ext cx="5892995" cy="28298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6147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3078"/>
                                        </p:tgtEl>
                                        <p:attrNameLst>
                                          <p:attrName>style.visibility</p:attrName>
                                        </p:attrNameLst>
                                      </p:cBhvr>
                                      <p:to>
                                        <p:strVal val="visible"/>
                                      </p:to>
                                    </p:set>
                                    <p:animEffect transition="in" filter="wipe(down)">
                                      <p:cBhvr>
                                        <p:cTn id="14" dur="500"/>
                                        <p:tgtEl>
                                          <p:spTgt spid="3078"/>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076"/>
                                        </p:tgtEl>
                                        <p:attrNameLst>
                                          <p:attrName>style.visibility</p:attrName>
                                        </p:attrNameLst>
                                      </p:cBhvr>
                                      <p:to>
                                        <p:strVal val="visible"/>
                                      </p:to>
                                    </p:set>
                                    <p:animEffect transition="in" filter="wipe(down)">
                                      <p:cBhvr>
                                        <p:cTn id="19" dur="500"/>
                                        <p:tgtEl>
                                          <p:spTgt spid="307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074"/>
                                        </p:tgtEl>
                                        <p:attrNameLst>
                                          <p:attrName>style.visibility</p:attrName>
                                        </p:attrNameLst>
                                      </p:cBhvr>
                                      <p:to>
                                        <p:strVal val="visible"/>
                                      </p:to>
                                    </p:set>
                                    <p:animEffect transition="in" filter="fade">
                                      <p:cBhvr>
                                        <p:cTn id="24"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02 Mid-Hants Watercress Line Souvenir Guide Book. The cour… | Flickr">
            <a:extLst>
              <a:ext uri="{FF2B5EF4-FFF2-40B4-BE49-F238E27FC236}">
                <a16:creationId xmlns:a16="http://schemas.microsoft.com/office/drawing/2014/main" id="{4E39657E-6293-F342-D6D2-35DC76C4046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0" y="-2"/>
            <a:ext cx="12192000" cy="6858001"/>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C4A2A9A-A7C3-2674-DC58-A824BB8A1798}"/>
              </a:ext>
            </a:extLst>
          </p:cNvPr>
          <p:cNvSpPr txBox="1"/>
          <p:nvPr/>
        </p:nvSpPr>
        <p:spPr>
          <a:xfrm>
            <a:off x="335902" y="2649894"/>
            <a:ext cx="4478694" cy="1477328"/>
          </a:xfrm>
          <a:prstGeom prst="rect">
            <a:avLst/>
          </a:prstGeom>
          <a:noFill/>
        </p:spPr>
        <p:txBody>
          <a:bodyPr wrap="square" rtlCol="0">
            <a:spAutoFit/>
          </a:bodyPr>
          <a:lstStyle/>
          <a:p>
            <a:r>
              <a:rPr lang="en-GB" dirty="0"/>
              <a:t>As you travel on our trains can you see how high up the railway gets between Ropley and Alton? Can you see what had to be dug through to get the railway through to </a:t>
            </a:r>
            <a:r>
              <a:rPr lang="en-GB" dirty="0" err="1"/>
              <a:t>Medstead</a:t>
            </a:r>
            <a:r>
              <a:rPr lang="en-GB" dirty="0"/>
              <a:t> and Four Marks station? </a:t>
            </a:r>
          </a:p>
        </p:txBody>
      </p:sp>
      <p:sp>
        <p:nvSpPr>
          <p:cNvPr id="3" name="Arrow: Right 2">
            <a:extLst>
              <a:ext uri="{FF2B5EF4-FFF2-40B4-BE49-F238E27FC236}">
                <a16:creationId xmlns:a16="http://schemas.microsoft.com/office/drawing/2014/main" id="{13370A02-EF6F-B1A9-0C9B-01E614EAE6BB}"/>
              </a:ext>
            </a:extLst>
          </p:cNvPr>
          <p:cNvSpPr/>
          <p:nvPr/>
        </p:nvSpPr>
        <p:spPr>
          <a:xfrm>
            <a:off x="4627984" y="2649894"/>
            <a:ext cx="1352938" cy="147732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651420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9218" name="Picture 2" descr="George Stephenson 1 Illustration - Twink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0163" y="275914"/>
            <a:ext cx="13498701" cy="6749353"/>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isambard reino brunel ingeniero revolución industrial ks2 Illustration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3870015" y="190500"/>
            <a:ext cx="13669529" cy="68347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4949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9220"/>
                                        </p:tgtEl>
                                        <p:attrNameLst>
                                          <p:attrName>style.visibility</p:attrName>
                                        </p:attrNameLst>
                                      </p:cBhvr>
                                      <p:to>
                                        <p:strVal val="visible"/>
                                      </p:to>
                                    </p:set>
                                    <p:animEffect transition="in" filter="wipe(down)">
                                      <p:cBhvr>
                                        <p:cTn id="7" dur="580">
                                          <p:stCondLst>
                                            <p:cond delay="0"/>
                                          </p:stCondLst>
                                        </p:cTn>
                                        <p:tgtEl>
                                          <p:spTgt spid="9220"/>
                                        </p:tgtEl>
                                      </p:cBhvr>
                                    </p:animEffect>
                                    <p:anim calcmode="lin" valueType="num">
                                      <p:cBhvr>
                                        <p:cTn id="8" dur="1822" tmFilter="0,0; 0.14,0.36; 0.43,0.73; 0.71,0.91; 1.0,1.0">
                                          <p:stCondLst>
                                            <p:cond delay="0"/>
                                          </p:stCondLst>
                                        </p:cTn>
                                        <p:tgtEl>
                                          <p:spTgt spid="922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22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22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22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220"/>
                                        </p:tgtEl>
                                        <p:attrNameLst>
                                          <p:attrName>ppt_y</p:attrName>
                                        </p:attrNameLst>
                                      </p:cBhvr>
                                      <p:tavLst>
                                        <p:tav tm="0" fmla="#ppt_y-sin(pi*$)/81">
                                          <p:val>
                                            <p:fltVal val="0"/>
                                          </p:val>
                                        </p:tav>
                                        <p:tav tm="100000">
                                          <p:val>
                                            <p:fltVal val="1"/>
                                          </p:val>
                                        </p:tav>
                                      </p:tavLst>
                                    </p:anim>
                                    <p:animScale>
                                      <p:cBhvr>
                                        <p:cTn id="13" dur="26">
                                          <p:stCondLst>
                                            <p:cond delay="650"/>
                                          </p:stCondLst>
                                        </p:cTn>
                                        <p:tgtEl>
                                          <p:spTgt spid="9220"/>
                                        </p:tgtEl>
                                      </p:cBhvr>
                                      <p:to x="100000" y="60000"/>
                                    </p:animScale>
                                    <p:animScale>
                                      <p:cBhvr>
                                        <p:cTn id="14" dur="166" decel="50000">
                                          <p:stCondLst>
                                            <p:cond delay="676"/>
                                          </p:stCondLst>
                                        </p:cTn>
                                        <p:tgtEl>
                                          <p:spTgt spid="9220"/>
                                        </p:tgtEl>
                                      </p:cBhvr>
                                      <p:to x="100000" y="100000"/>
                                    </p:animScale>
                                    <p:animScale>
                                      <p:cBhvr>
                                        <p:cTn id="15" dur="26">
                                          <p:stCondLst>
                                            <p:cond delay="1312"/>
                                          </p:stCondLst>
                                        </p:cTn>
                                        <p:tgtEl>
                                          <p:spTgt spid="9220"/>
                                        </p:tgtEl>
                                      </p:cBhvr>
                                      <p:to x="100000" y="80000"/>
                                    </p:animScale>
                                    <p:animScale>
                                      <p:cBhvr>
                                        <p:cTn id="16" dur="166" decel="50000">
                                          <p:stCondLst>
                                            <p:cond delay="1338"/>
                                          </p:stCondLst>
                                        </p:cTn>
                                        <p:tgtEl>
                                          <p:spTgt spid="9220"/>
                                        </p:tgtEl>
                                      </p:cBhvr>
                                      <p:to x="100000" y="100000"/>
                                    </p:animScale>
                                    <p:animScale>
                                      <p:cBhvr>
                                        <p:cTn id="17" dur="26">
                                          <p:stCondLst>
                                            <p:cond delay="1642"/>
                                          </p:stCondLst>
                                        </p:cTn>
                                        <p:tgtEl>
                                          <p:spTgt spid="9220"/>
                                        </p:tgtEl>
                                      </p:cBhvr>
                                      <p:to x="100000" y="90000"/>
                                    </p:animScale>
                                    <p:animScale>
                                      <p:cBhvr>
                                        <p:cTn id="18" dur="166" decel="50000">
                                          <p:stCondLst>
                                            <p:cond delay="1668"/>
                                          </p:stCondLst>
                                        </p:cTn>
                                        <p:tgtEl>
                                          <p:spTgt spid="9220"/>
                                        </p:tgtEl>
                                      </p:cBhvr>
                                      <p:to x="100000" y="100000"/>
                                    </p:animScale>
                                    <p:animScale>
                                      <p:cBhvr>
                                        <p:cTn id="19" dur="26">
                                          <p:stCondLst>
                                            <p:cond delay="1808"/>
                                          </p:stCondLst>
                                        </p:cTn>
                                        <p:tgtEl>
                                          <p:spTgt spid="9220"/>
                                        </p:tgtEl>
                                      </p:cBhvr>
                                      <p:to x="100000" y="95000"/>
                                    </p:animScale>
                                    <p:animScale>
                                      <p:cBhvr>
                                        <p:cTn id="20" dur="166" decel="50000">
                                          <p:stCondLst>
                                            <p:cond delay="1834"/>
                                          </p:stCondLst>
                                        </p:cTn>
                                        <p:tgtEl>
                                          <p:spTgt spid="9220"/>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5" presetClass="entr" presetSubtype="0" fill="hold" nodeType="clickEffect">
                                  <p:stCondLst>
                                    <p:cond delay="0"/>
                                  </p:stCondLst>
                                  <p:childTnLst>
                                    <p:set>
                                      <p:cBhvr>
                                        <p:cTn id="24" dur="1" fill="hold">
                                          <p:stCondLst>
                                            <p:cond delay="0"/>
                                          </p:stCondLst>
                                        </p:cTn>
                                        <p:tgtEl>
                                          <p:spTgt spid="9218"/>
                                        </p:tgtEl>
                                        <p:attrNameLst>
                                          <p:attrName>style.visibility</p:attrName>
                                        </p:attrNameLst>
                                      </p:cBhvr>
                                      <p:to>
                                        <p:strVal val="visible"/>
                                      </p:to>
                                    </p:set>
                                    <p:animEffect transition="in" filter="fade">
                                      <p:cBhvr>
                                        <p:cTn id="25" dur="2000"/>
                                        <p:tgtEl>
                                          <p:spTgt spid="9218"/>
                                        </p:tgtEl>
                                      </p:cBhvr>
                                    </p:animEffect>
                                    <p:anim calcmode="lin" valueType="num">
                                      <p:cBhvr>
                                        <p:cTn id="26" dur="2000" fill="hold"/>
                                        <p:tgtEl>
                                          <p:spTgt spid="9218"/>
                                        </p:tgtEl>
                                        <p:attrNameLst>
                                          <p:attrName>ppt_w</p:attrName>
                                        </p:attrNameLst>
                                      </p:cBhvr>
                                      <p:tavLst>
                                        <p:tav tm="0" fmla="#ppt_w*sin(2.5*pi*$)">
                                          <p:val>
                                            <p:fltVal val="0"/>
                                          </p:val>
                                        </p:tav>
                                        <p:tav tm="100000">
                                          <p:val>
                                            <p:fltVal val="1"/>
                                          </p:val>
                                        </p:tav>
                                      </p:tavLst>
                                    </p:anim>
                                    <p:anim calcmode="lin" valueType="num">
                                      <p:cBhvr>
                                        <p:cTn id="27" dur="2000" fill="hold"/>
                                        <p:tgtEl>
                                          <p:spTgt spid="921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951BC-04D6-DC8F-9629-6A2C481FD5B2}"/>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DD5AF94C-C73D-F54F-1A9C-6637CAA612C6}"/>
              </a:ext>
            </a:extLst>
          </p:cNvPr>
          <p:cNvSpPr>
            <a:spLocks noGrp="1"/>
          </p:cNvSpPr>
          <p:nvPr>
            <p:ph idx="1"/>
          </p:nvPr>
        </p:nvSpPr>
        <p:spPr/>
        <p:txBody>
          <a:bodyPr/>
          <a:lstStyle/>
          <a:p>
            <a:endParaRPr lang="en-GB"/>
          </a:p>
        </p:txBody>
      </p:sp>
      <p:pic>
        <p:nvPicPr>
          <p:cNvPr id="1026" name="Picture 2" descr="Mid 19th Century environs and railways map of Great Britain and Ireland,  Stock Photo, Picture And Rights Managed Image. Pic. MEV-10825602 |  agefotostock">
            <a:extLst>
              <a:ext uri="{FF2B5EF4-FFF2-40B4-BE49-F238E27FC236}">
                <a16:creationId xmlns:a16="http://schemas.microsoft.com/office/drawing/2014/main" id="{D6F75FC3-BBAA-B177-D320-29AB907B64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288" y="0"/>
            <a:ext cx="6365777"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Victorian Britain's Railway Mania | by John Welford | Medium">
            <a:extLst>
              <a:ext uri="{FF2B5EF4-FFF2-40B4-BE49-F238E27FC236}">
                <a16:creationId xmlns:a16="http://schemas.microsoft.com/office/drawing/2014/main" id="{B3680BA4-746C-7418-294B-4D986FB40E7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50817" y="0"/>
            <a:ext cx="49498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77796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272</Words>
  <Application>Microsoft Office PowerPoint</Application>
  <PresentationFormat>Widescreen</PresentationFormat>
  <Paragraphs>49</Paragraphs>
  <Slides>33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33</vt:i4>
      </vt:variant>
    </vt:vector>
  </HeadingPairs>
  <TitlesOfParts>
    <vt:vector size="42" baseType="lpstr">
      <vt:lpstr>Arial</vt:lpstr>
      <vt:lpstr>Calibri</vt:lpstr>
      <vt:lpstr>Calibri Light</vt:lpstr>
      <vt:lpstr>Comic Sans MS</vt:lpstr>
      <vt:lpstr>Constantia</vt:lpstr>
      <vt:lpstr>Stencil</vt:lpstr>
      <vt:lpstr>The Serif Hand</vt:lpstr>
      <vt:lpstr>Wingdings 2</vt:lpstr>
      <vt:lpstr>Office Theme</vt:lpstr>
      <vt:lpstr>Welcome to the Watercress Line! </vt:lpstr>
      <vt:lpstr>PowerPoint Presentation</vt:lpstr>
      <vt:lpstr>The Victorians </vt:lpstr>
      <vt:lpstr>Where our railway starts…..</vt:lpstr>
      <vt:lpstr>PowerPoint Presentation</vt:lpstr>
      <vt:lpstr>Railway mania!</vt:lpstr>
      <vt:lpstr>PowerPoint Presentation</vt:lpstr>
      <vt:lpstr>PowerPoint Presentation</vt:lpstr>
      <vt:lpstr>PowerPoint Presentation</vt:lpstr>
      <vt:lpstr>PowerPoint Presentation</vt:lpstr>
      <vt:lpstr>Where our railway starts…..</vt:lpstr>
      <vt:lpstr>PowerPoint Presentation</vt:lpstr>
      <vt:lpstr>PowerPoint Presentation</vt:lpstr>
      <vt:lpstr>Who Paid for it?</vt:lpstr>
      <vt:lpstr>PowerPoint Presentation</vt:lpstr>
      <vt:lpstr>PowerPoint Presentation</vt:lpstr>
      <vt:lpstr>What did they build?</vt:lpstr>
      <vt:lpstr>Cuttings and Embankments </vt:lpstr>
      <vt:lpstr>Cuttings and  Embankments Why?</vt:lpstr>
      <vt:lpstr>The Railway Arrives!</vt:lpstr>
      <vt:lpstr>When was it built? Planned in 1850 Started 1863 Finished 1865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the Watercress Line! </dc:title>
  <dc:creator>daniel ball</dc:creator>
  <cp:lastModifiedBy>daniel ball</cp:lastModifiedBy>
  <cp:revision>1</cp:revision>
  <dcterms:created xsi:type="dcterms:W3CDTF">2024-01-30T19:40:00Z</dcterms:created>
  <dcterms:modified xsi:type="dcterms:W3CDTF">2024-01-30T19:50:58Z</dcterms:modified>
</cp:coreProperties>
</file>